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7" r:id="rId4"/>
    <p:sldId id="258" r:id="rId5"/>
    <p:sldId id="269" r:id="rId6"/>
    <p:sldId id="259" r:id="rId7"/>
    <p:sldId id="304" r:id="rId8"/>
    <p:sldId id="302" r:id="rId9"/>
    <p:sldId id="284" r:id="rId10"/>
    <p:sldId id="305" r:id="rId11"/>
    <p:sldId id="261" r:id="rId12"/>
    <p:sldId id="296" r:id="rId13"/>
    <p:sldId id="262" r:id="rId14"/>
    <p:sldId id="263" r:id="rId15"/>
    <p:sldId id="308" r:id="rId16"/>
    <p:sldId id="299" r:id="rId17"/>
    <p:sldId id="260" r:id="rId18"/>
    <p:sldId id="307" r:id="rId19"/>
    <p:sldId id="309" r:id="rId20"/>
    <p:sldId id="310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98D57-2A34-4D82-B7AD-7ABA6B030553}" type="datetimeFigureOut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4BE07-2A3D-4207-BA15-732DBD2CFAA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883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093B1-AB16-4BA6-963A-8475D9FC63CC}" type="datetimeFigureOut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85E70-E22D-405C-9AA8-C4C1EAC0D2D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80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85E70-E22D-405C-9AA8-C4C1EAC0D2DD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22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27F7B-DD6D-4E13-B069-F2ACD18FC89A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55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5B3F-8845-41AA-91E6-862E70E63C22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92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E4B3-BE8C-42E5-A26A-BD21F70EAAC2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0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779E-235D-4512-852F-A451C180450C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47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2BD5-D06F-465E-ACF0-2C48C958E664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0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BDF9-378F-4256-B2DE-CFDFE7EEFC83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317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B97A-67F0-498E-BF33-0F2EF1E98DA2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3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42A1-CDCD-4742-B0CC-CE4C51706DBC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0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3B56-7810-401D-92B4-B915E4E67F94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52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FF4C-332B-4D65-B55F-4C2761DD8D27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45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DCCA-3B7A-4169-9106-64F095526B39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46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871F-A68B-4D56-ABE6-2E52684094B3}" type="datetime1">
              <a:rPr lang="de-DE" smtClean="0"/>
              <a:pPr/>
              <a:t>14.05.2025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6C05-8772-4B75-9BEF-C4CD3D3A9F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16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267744" y="604656"/>
            <a:ext cx="6624736" cy="5262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73237" y="867784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6000" b="1" u="sng" dirty="0">
                <a:latin typeface="Arial" pitchFamily="34" charset="0"/>
                <a:cs typeface="Arial" pitchFamily="34" charset="0"/>
              </a:rPr>
              <a:t>Konzept G 7-9</a:t>
            </a:r>
          </a:p>
          <a:p>
            <a:pPr algn="ctr"/>
            <a:endParaRPr lang="de-DE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Jahrgangsgemischte, gebundene Ganztagsklasse (Jahrgangsstufe 7-9) für Schüler mit sonderpädagogischem Förderbedarf im Bereich soziale und emotionale Entwicklung bzw. im Bereich Lernen, an der Mittelschule. </a:t>
            </a:r>
          </a:p>
          <a:p>
            <a:pPr algn="ctr"/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- Eine Kooperation zwischen Förderschule und Mittelschule und den Jugendämtern Stadt und Landkreis Schweinfurt -</a:t>
            </a:r>
          </a:p>
        </p:txBody>
      </p:sp>
    </p:spTree>
    <p:extLst>
      <p:ext uri="{BB962C8B-B14F-4D97-AF65-F5344CB8AC3E}">
        <p14:creationId xmlns:p14="http://schemas.microsoft.com/office/powerpoint/2010/main" val="182869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8) Jugendhilfe in der Klasse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22048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2"/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lvl="2"/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Textfeld 2"/>
          <p:cNvSpPr txBox="1"/>
          <p:nvPr/>
        </p:nvSpPr>
        <p:spPr>
          <a:xfrm>
            <a:off x="389307" y="1289983"/>
            <a:ext cx="828092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u="sng" dirty="0">
                <a:latin typeface="Arial" pitchFamily="34" charset="0"/>
                <a:cs typeface="Arial" pitchFamily="34" charset="0"/>
              </a:rPr>
              <a:t>Aufgaben</a:t>
            </a:r>
          </a:p>
          <a:p>
            <a:endParaRPr lang="de-DE" sz="2000" u="sng" dirty="0">
              <a:latin typeface="Arial" pitchFamily="34" charset="0"/>
              <a:cs typeface="Arial" pitchFamily="34" charset="0"/>
            </a:endParaRPr>
          </a:p>
          <a:p>
            <a:endParaRPr lang="de-DE" sz="2000" u="sng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Einzel- und Gruppenarbeit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Elterngespräche 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Kontakt zu Jugendämtern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Vorbereitung und Teilnahme an Hilfeplangesprächen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Unterstützung der Lehrkräfte in Krisensituationen 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Kontakt zu Ärzten und anderen Fachkräften</a:t>
            </a:r>
          </a:p>
          <a:p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16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" indent="-171450" algn="ctr"/>
            <a:r>
              <a:rPr lang="de-DE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Sozialpädagogische Unterstützung spielt eine große</a:t>
            </a:r>
          </a:p>
          <a:p>
            <a:pPr algn="ctr"/>
            <a:r>
              <a:rPr lang="de-DE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    Rolle für die Entwicklung unserer Schüler!</a:t>
            </a:r>
          </a:p>
          <a:p>
            <a:endParaRPr lang="de-DE" sz="900" dirty="0"/>
          </a:p>
          <a:p>
            <a:endParaRPr lang="de-DE" sz="900" dirty="0"/>
          </a:p>
          <a:p>
            <a:pPr marL="457200" indent="-457200"/>
            <a:endParaRPr lang="de-DE" sz="16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de-DE" sz="2000" dirty="0">
                <a:sym typeface="Wingdings" pitchFamily="2" charset="2"/>
              </a:rPr>
              <a:t>	</a:t>
            </a:r>
            <a:endParaRPr lang="de-DE" sz="2000" dirty="0"/>
          </a:p>
          <a:p>
            <a:pPr marL="457200" indent="-457200"/>
            <a:endParaRPr lang="de-DE" sz="900" dirty="0"/>
          </a:p>
          <a:p>
            <a:pPr marL="457200" indent="-457200"/>
            <a:endParaRPr lang="de-DE" sz="1000" dirty="0"/>
          </a:p>
        </p:txBody>
      </p:sp>
      <p:sp>
        <p:nvSpPr>
          <p:cNvPr id="3" name="Rechteck 2"/>
          <p:cNvSpPr/>
          <p:nvPr/>
        </p:nvSpPr>
        <p:spPr>
          <a:xfrm>
            <a:off x="1043608" y="5301208"/>
            <a:ext cx="6840760" cy="842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3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9) Förderschwerpunkte der G 7-9</a:t>
            </a:r>
          </a:p>
        </p:txBody>
      </p:sp>
      <p:sp>
        <p:nvSpPr>
          <p:cNvPr id="6" name="Textfeld 2"/>
          <p:cNvSpPr txBox="1"/>
          <p:nvPr/>
        </p:nvSpPr>
        <p:spPr>
          <a:xfrm>
            <a:off x="683568" y="1556792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 algn="ctr"/>
            <a:r>
              <a:rPr lang="de-DE" sz="2800" dirty="0">
                <a:latin typeface="Arial" pitchFamily="34" charset="0"/>
                <a:cs typeface="Arial" pitchFamily="34" charset="0"/>
              </a:rPr>
              <a:t>Die Förderung in der Klasse bezieht sich </a:t>
            </a:r>
          </a:p>
          <a:p>
            <a:pPr marL="914400" lvl="1" indent="-457200" algn="ctr"/>
            <a:r>
              <a:rPr lang="de-DE" sz="2800" dirty="0">
                <a:latin typeface="Arial" pitchFamily="34" charset="0"/>
                <a:cs typeface="Arial" pitchFamily="34" charset="0"/>
              </a:rPr>
              <a:t>auf drei Bereiche.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11</a:t>
            </a:fld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251520" y="2924944"/>
            <a:ext cx="2736304" cy="2664296"/>
            <a:chOff x="251520" y="2924944"/>
            <a:chExt cx="2736304" cy="2664296"/>
          </a:xfrm>
        </p:grpSpPr>
        <p:sp>
          <p:nvSpPr>
            <p:cNvPr id="10" name="Rechteck 9"/>
            <p:cNvSpPr/>
            <p:nvPr/>
          </p:nvSpPr>
          <p:spPr>
            <a:xfrm>
              <a:off x="251520" y="2924944"/>
              <a:ext cx="2736304" cy="266429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67544" y="3501008"/>
              <a:ext cx="237626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Emotionalität</a:t>
              </a:r>
            </a:p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und</a:t>
              </a:r>
            </a:p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Sozialität</a:t>
              </a: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6156176" y="2924944"/>
            <a:ext cx="2736304" cy="2664296"/>
            <a:chOff x="6156176" y="2924944"/>
            <a:chExt cx="2736304" cy="2664296"/>
          </a:xfrm>
        </p:grpSpPr>
        <p:sp>
          <p:nvSpPr>
            <p:cNvPr id="13" name="Rechteck 12"/>
            <p:cNvSpPr/>
            <p:nvPr/>
          </p:nvSpPr>
          <p:spPr>
            <a:xfrm>
              <a:off x="6156176" y="2924944"/>
              <a:ext cx="2736304" cy="26642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372200" y="3501008"/>
              <a:ext cx="237626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Eingliederung</a:t>
              </a:r>
            </a:p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Beruf</a:t>
              </a:r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3203848" y="2924944"/>
            <a:ext cx="2736304" cy="2664296"/>
            <a:chOff x="3203848" y="2924944"/>
            <a:chExt cx="2736304" cy="2664296"/>
          </a:xfrm>
        </p:grpSpPr>
        <p:sp>
          <p:nvSpPr>
            <p:cNvPr id="12" name="Rechteck 11"/>
            <p:cNvSpPr/>
            <p:nvPr/>
          </p:nvSpPr>
          <p:spPr>
            <a:xfrm>
              <a:off x="3203848" y="2924944"/>
              <a:ext cx="2736304" cy="2664296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19872" y="3501008"/>
              <a:ext cx="23762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800" dirty="0">
                  <a:latin typeface="Arial" pitchFamily="34" charset="0"/>
                  <a:cs typeface="Arial" pitchFamily="34" charset="0"/>
                </a:rPr>
                <a:t>Lernen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36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9.1 Emotionalität und Sozialität</a:t>
            </a:r>
          </a:p>
        </p:txBody>
      </p:sp>
      <p:sp>
        <p:nvSpPr>
          <p:cNvPr id="5" name="Textfeld 2"/>
          <p:cNvSpPr txBox="1"/>
          <p:nvPr/>
        </p:nvSpPr>
        <p:spPr>
          <a:xfrm>
            <a:off x="-6361" y="787549"/>
            <a:ext cx="813690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lvl="1"/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lvl="1"/>
            <a:endParaRPr lang="de-DE" sz="1200" dirty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tägliche Verhaltensreflektionen verbunden mit dem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    allg. Klassenverstärkersystem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individueller Förderplan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individuelle Zielarbeit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Ritualisierter Tages- und Wochenablauf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Thematisierung von Störungen in der direkten Situation</a:t>
            </a:r>
          </a:p>
          <a:p>
            <a:pPr marL="1714500" lvl="3" indent="-342900">
              <a:lnSpc>
                <a:spcPct val="150000"/>
              </a:lnSpc>
              <a:buFont typeface="Wingdings"/>
              <a:buChar char="à"/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Auszeit mit ggf. pädagogischer Betreuung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gezielte erlebnispädagogische Angebote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z.B.: Klettergarten, diverse Ausflüge, Kanufahrt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regelmäßige Absprache und Zusammenarbeit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mit Eltern und beteiligten Institutionen</a:t>
            </a:r>
          </a:p>
          <a:p>
            <a:pPr marL="1714500" lvl="3" indent="-342900">
              <a:lnSpc>
                <a:spcPct val="150000"/>
              </a:lnSpc>
              <a:buClr>
                <a:srgbClr val="FF0000"/>
              </a:buClr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1714500" lvl="3" indent="-342900">
              <a:lnSpc>
                <a:spcPct val="150000"/>
              </a:lnSpc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6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08840" y="891292"/>
            <a:ext cx="813690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Erstellung einer individuellen Lernausgangslage bei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	Aufnahme </a:t>
            </a: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ggf. Förderdiagnostischer Bericht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ganzheitliche Förderung durch gebundenen Ganztag</a:t>
            </a:r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Stoffverteilung nach individuellem Bedarf</a:t>
            </a:r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permanente Doppelbesetzung </a:t>
            </a:r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Kleingruppen- und Einzelförderung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Aufbau selbstständiger und offener Arbeitsformen</a:t>
            </a:r>
          </a:p>
          <a:p>
            <a:pPr marL="1257300" lvl="2" indent="-34290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	z.B. Lerntheken, Gruppenarbeit, Wochenplanarbeit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regelmäßiger Wechsel von Anspannungs- und Entspannungsphasen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Bewegungsangebote in den Pausen und am Nachmittag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marL="1257300" lvl="2" indent="-342900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2"/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9.2 Lernen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38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9654" y="1650861"/>
            <a:ext cx="88648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1-2 Tage Praktikum in der Woche</a:t>
            </a:r>
          </a:p>
          <a:p>
            <a:pPr marL="1714500" lvl="3" indent="-34290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2 Tage nur für Schüler im 9.Schulbesuchsjahr möglich</a:t>
            </a:r>
          </a:p>
          <a:p>
            <a:pPr marL="1714500" lvl="3" indent="-34290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Praktikum nur in Ausbildungsberufen möglich</a:t>
            </a:r>
          </a:p>
          <a:p>
            <a:pPr marL="1714500" lvl="3" indent="-34290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Praktikumsbetriebe müssen ebenfalls ausbilden</a:t>
            </a:r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Projekt Pausenverkauf 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Zusammenarbeit Arbeitsagentur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praktische Arbeiten im schulischen Umfeld</a:t>
            </a:r>
          </a:p>
          <a:p>
            <a:pPr marL="1714500" lvl="3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Individuelle Wochenpraktika, auch spontan</a:t>
            </a:r>
          </a:p>
          <a:p>
            <a:pPr marL="1714500" lvl="3" indent="-342900"/>
            <a:r>
              <a:rPr lang="de-DE" sz="2000" dirty="0">
                <a:latin typeface="Arial" pitchFamily="34" charset="0"/>
                <a:cs typeface="Arial" pitchFamily="34" charset="0"/>
              </a:rPr>
              <a:t>	</a:t>
            </a:r>
          </a:p>
          <a:p>
            <a:pPr lvl="3"/>
            <a:endParaRPr lang="de-DE" sz="1000" dirty="0">
              <a:latin typeface="Arial" pitchFamily="34" charset="0"/>
              <a:cs typeface="Arial" pitchFamily="34" charset="0"/>
            </a:endParaRPr>
          </a:p>
          <a:p>
            <a:pPr lvl="3"/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9.3 Eingliederung Beruf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344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325473"/>
              </p:ext>
            </p:extLst>
          </p:nvPr>
        </p:nvGraphicFramePr>
        <p:xfrm>
          <a:off x="457200" y="1340770"/>
          <a:ext cx="8229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387">
                <a:tc>
                  <a:txBody>
                    <a:bodyPr/>
                    <a:lstStyle/>
                    <a:p>
                      <a:r>
                        <a:rPr lang="de-DE" dirty="0"/>
                        <a:t>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Mittwoch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Donnerstag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Freitag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dirty="0"/>
                        <a:t>7:20 – 8:00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de-DE" sz="1400" dirty="0" err="1"/>
                        <a:t>Ankommenszeit</a:t>
                      </a:r>
                      <a:r>
                        <a:rPr lang="de-DE" sz="1400" dirty="0"/>
                        <a:t>, Gespräche, Beziehungsarbeit, </a:t>
                      </a:r>
                      <a:r>
                        <a:rPr lang="de-DE" sz="1400"/>
                        <a:t>individuelle Tagesziele, </a:t>
                      </a:r>
                      <a:r>
                        <a:rPr lang="de-DE" sz="1400" dirty="0"/>
                        <a:t>Tagesstruktur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940241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sz="1600" dirty="0"/>
                        <a:t> 8:00</a:t>
                      </a:r>
                      <a:r>
                        <a:rPr lang="de-DE" sz="1600" baseline="0" dirty="0"/>
                        <a:t> –  8:45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 / Küche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 / Küche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de-DE" sz="1200" dirty="0"/>
                        <a:t>Team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Förderplanung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Elterngespräche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Praktikum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 Organisation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 Fallkonferenzen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 Konzeptarbeit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de-DE" sz="1200" baseline="0" dirty="0"/>
                        <a:t>Psychohygiene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de-DE" sz="1200" baseline="0" dirty="0"/>
                        <a:t>-</a:t>
                      </a:r>
                      <a:r>
                        <a:rPr lang="de-DE" sz="1200" baseline="0" dirty="0" err="1"/>
                        <a:t>Teambuilding</a:t>
                      </a:r>
                      <a:endParaRPr lang="de-DE" sz="1200" baseline="0" dirty="0"/>
                    </a:p>
                    <a:p>
                      <a:pPr>
                        <a:buFontTx/>
                        <a:buNone/>
                      </a:pPr>
                      <a:endParaRPr lang="de-DE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 / Küche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D/M/E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605">
                <a:tc>
                  <a:txBody>
                    <a:bodyPr/>
                    <a:lstStyle/>
                    <a:p>
                      <a:r>
                        <a:rPr lang="de-DE" sz="1600" dirty="0"/>
                        <a:t> 8:45</a:t>
                      </a:r>
                      <a:r>
                        <a:rPr lang="de-DE" sz="1600" baseline="0" dirty="0"/>
                        <a:t> –  9:30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 / Küche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 / Küche</a:t>
                      </a:r>
                    </a:p>
                    <a:p>
                      <a:r>
                        <a:rPr lang="de-DE" sz="1400" dirty="0"/>
                        <a:t>Pausenverkauf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 / Küche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D/M/E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478">
                <a:tc>
                  <a:txBody>
                    <a:bodyPr/>
                    <a:lstStyle/>
                    <a:p>
                      <a:r>
                        <a:rPr lang="de-DE" sz="1600" dirty="0"/>
                        <a:t> 9:45 – 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Ma/Küche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 / Küche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Bewegung und Hygiene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05">
                <a:tc>
                  <a:txBody>
                    <a:bodyPr/>
                    <a:lstStyle/>
                    <a:p>
                      <a:r>
                        <a:rPr lang="de-DE" sz="1600" dirty="0"/>
                        <a:t>10:30 –</a:t>
                      </a:r>
                      <a:r>
                        <a:rPr lang="de-DE" sz="1600" baseline="0" dirty="0"/>
                        <a:t> 11:15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</a:t>
                      </a:r>
                    </a:p>
                    <a:p>
                      <a:r>
                        <a:rPr lang="de-DE" sz="1400" dirty="0"/>
                        <a:t>Pausenverkauf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 / Küche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Schwimmbad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sz="1600" dirty="0"/>
                        <a:t>11:30 – 12:15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Sport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Kunst/WTG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Schwimmbad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0669">
                <a:tc>
                  <a:txBody>
                    <a:bodyPr/>
                    <a:lstStyle/>
                    <a:p>
                      <a:r>
                        <a:rPr lang="de-DE" sz="1600" dirty="0"/>
                        <a:t>12:15</a:t>
                      </a:r>
                      <a:r>
                        <a:rPr lang="de-DE" sz="1600" baseline="0" dirty="0"/>
                        <a:t> – 13:00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Bewegungs-freizeit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Sport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Sportplatz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sz="1600" dirty="0"/>
                        <a:t>13:00 – 13:30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Mittagessen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Mittagessen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Mittagessen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sz="1600" dirty="0"/>
                        <a:t>13:30 – 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Studierzeit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Studierzeit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Studierzeit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387">
                <a:tc>
                  <a:txBody>
                    <a:bodyPr/>
                    <a:lstStyle/>
                    <a:p>
                      <a:r>
                        <a:rPr lang="de-DE" sz="1600" dirty="0"/>
                        <a:t>14:00 – 15:30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de-DE" sz="1400" dirty="0"/>
                        <a:t>Spiel-</a:t>
                      </a:r>
                      <a:r>
                        <a:rPr lang="de-DE" sz="1400" baseline="0" dirty="0"/>
                        <a:t> und Bewegungsangebote, Beziehungspflege, Reflektion und Tagesabschluss</a:t>
                      </a:r>
                      <a:endParaRPr lang="de-DE" sz="1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Einkauf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6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14:00 – 15:30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Spiele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10) Stundenplan - Schüler</a:t>
            </a:r>
          </a:p>
        </p:txBody>
      </p:sp>
    </p:spTree>
    <p:extLst>
      <p:ext uri="{BB962C8B-B14F-4D97-AF65-F5344CB8AC3E}">
        <p14:creationId xmlns:p14="http://schemas.microsoft.com/office/powerpoint/2010/main" val="4056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11) Abschlüsse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2204864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2"/>
            <a:endParaRPr lang="de-DE" sz="2400" dirty="0">
              <a:latin typeface="Arial" pitchFamily="34" charset="0"/>
              <a:cs typeface="Arial" pitchFamily="34" charset="0"/>
            </a:endParaRPr>
          </a:p>
          <a:p>
            <a:pPr lvl="2"/>
            <a:endParaRPr lang="de-DE" sz="2400" dirty="0">
              <a:latin typeface="Arial" pitchFamily="34" charset="0"/>
              <a:cs typeface="Arial" pitchFamily="34" charset="0"/>
            </a:endParaRPr>
          </a:p>
          <a:p>
            <a:endParaRPr lang="de-DE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6" name="Textfeld 2"/>
          <p:cNvSpPr txBox="1"/>
          <p:nvPr/>
        </p:nvSpPr>
        <p:spPr>
          <a:xfrm>
            <a:off x="323528" y="1335246"/>
            <a:ext cx="8280920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dirty="0"/>
          </a:p>
          <a:p>
            <a:pPr marL="457200" indent="-457200"/>
            <a:r>
              <a:rPr lang="de-DE" sz="2400" dirty="0">
                <a:latin typeface="Arial" pitchFamily="34" charset="0"/>
                <a:cs typeface="Arial" pitchFamily="34" charset="0"/>
              </a:rPr>
              <a:t>		</a:t>
            </a:r>
            <a:r>
              <a:rPr lang="de-DE" sz="2400" u="sng" dirty="0">
                <a:latin typeface="Arial" pitchFamily="34" charset="0"/>
                <a:cs typeface="Arial" pitchFamily="34" charset="0"/>
              </a:rPr>
              <a:t>Mögliche Abschlüsse in der G 7-9</a:t>
            </a:r>
          </a:p>
          <a:p>
            <a:pPr marL="457200" indent="-457200">
              <a:buBlip>
                <a:blip r:embed="rId2"/>
              </a:buBlip>
            </a:pPr>
            <a:endParaRPr lang="de-DE" sz="2000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sym typeface="Wingdings" pitchFamily="2" charset="2"/>
              </a:rPr>
              <a:t>	</a:t>
            </a: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Erfolgreicher Mittelschulabschluss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Individuelles Abgangszeugnis der G 7-9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Qualifizierender Mittelschulabschluss 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	 bei Voll- oder Teilintegration eines Schülers in die 		     Regelklasse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	</a:t>
            </a: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 bei Schulzeitverlängerung im BVJ/k der Albert-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		    Schweitzer MS bzw. in den BV - Klassen der 			    Berufsschulen in Schweinfurt</a:t>
            </a:r>
          </a:p>
          <a:p>
            <a:pPr>
              <a:lnSpc>
                <a:spcPct val="150000"/>
              </a:lnSpc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900" dirty="0"/>
          </a:p>
          <a:p>
            <a:endParaRPr lang="de-DE" sz="900" dirty="0"/>
          </a:p>
          <a:p>
            <a:pPr marL="457200" indent="-457200"/>
            <a:endParaRPr lang="de-DE" sz="2000" u="sng" dirty="0">
              <a:latin typeface="Arial" pitchFamily="34" charset="0"/>
              <a:cs typeface="Arial" pitchFamily="34" charset="0"/>
            </a:endParaRPr>
          </a:p>
          <a:p>
            <a:r>
              <a:rPr lang="de-DE" sz="2000" dirty="0">
                <a:sym typeface="Wingdings" pitchFamily="2" charset="2"/>
              </a:rPr>
              <a:t>		</a:t>
            </a:r>
            <a:endParaRPr lang="de-DE" sz="2000" dirty="0"/>
          </a:p>
          <a:p>
            <a:pPr marL="457200" indent="-457200"/>
            <a:endParaRPr lang="de-DE" sz="900" dirty="0"/>
          </a:p>
          <a:p>
            <a:pPr marL="457200" indent="-457200"/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8203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12) Kooperation und Netzwerk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627784" y="3140968"/>
            <a:ext cx="3312368" cy="86177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3200" b="1" i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 7-9</a:t>
            </a:r>
          </a:p>
          <a:p>
            <a:pPr algn="ctr"/>
            <a:r>
              <a:rPr lang="de-DE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 der Albert-Schweitzer-MS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915816" y="1412776"/>
            <a:ext cx="3168352" cy="9541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Heide – Schule</a:t>
            </a: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Schwebheim</a:t>
            </a: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(sonderpädagogisches Förderzentrum)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07504" y="2348880"/>
            <a:ext cx="316835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Jugendamt Stadt und Landkreis Schweinfurt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-684584" y="3573016"/>
            <a:ext cx="316835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Freie Träger der Berufsvorbereitung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112568" y="4869160"/>
            <a:ext cx="3779912" cy="11695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>
                <a:latin typeface="Arial" pitchFamily="34" charset="0"/>
                <a:cs typeface="Arial" pitchFamily="34" charset="0"/>
              </a:rPr>
              <a:t>BVJ/k</a:t>
            </a:r>
            <a:endParaRPr lang="de-DE" sz="14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Dr. Georg-Schäfer-Schule – Staatliche BS I Schweinfurt</a:t>
            </a: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Schulzentrum Alfons Goppel – Staatliche BS III Schweinfurt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940152" y="2276872"/>
            <a:ext cx="3168352" cy="7386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Adolf-</a:t>
            </a:r>
            <a:r>
              <a:rPr lang="de-DE" sz="1400" b="1" dirty="0" err="1">
                <a:latin typeface="Arial" pitchFamily="34" charset="0"/>
                <a:cs typeface="Arial" pitchFamily="34" charset="0"/>
              </a:rPr>
              <a:t>Kolping</a:t>
            </a:r>
            <a:r>
              <a:rPr lang="de-DE" sz="1400" b="1" dirty="0">
                <a:latin typeface="Arial" pitchFamily="34" charset="0"/>
                <a:cs typeface="Arial" pitchFamily="34" charset="0"/>
              </a:rPr>
              <a:t>-Schule Schweinfurt</a:t>
            </a:r>
          </a:p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(Berufsschule zur sonderpädagogischen Förderung)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082343" y="3841303"/>
            <a:ext cx="316835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Arbeitsagentur und Jobcenter Schweinfurt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403648" y="5210036"/>
            <a:ext cx="3168352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Medizinisch-psychologische Fachdienste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07504" y="4581128"/>
            <a:ext cx="3168352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>
                <a:latin typeface="Arial" pitchFamily="34" charset="0"/>
                <a:cs typeface="Arial" pitchFamily="34" charset="0"/>
              </a:rPr>
              <a:t>Lokale Praktikumsbetriebe</a:t>
            </a:r>
          </a:p>
        </p:txBody>
      </p:sp>
      <p:cxnSp>
        <p:nvCxnSpPr>
          <p:cNvPr id="18" name="Gerade Verbindung mit Pfeil 17"/>
          <p:cNvCxnSpPr>
            <a:stCxn id="8" idx="0"/>
          </p:cNvCxnSpPr>
          <p:nvPr/>
        </p:nvCxnSpPr>
        <p:spPr>
          <a:xfrm flipV="1">
            <a:off x="4283968" y="2420888"/>
            <a:ext cx="72008" cy="72008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5292080" y="2996952"/>
            <a:ext cx="648072" cy="50405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>
            <a:off x="5580112" y="3933056"/>
            <a:ext cx="576064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5580112" y="4437112"/>
            <a:ext cx="504056" cy="50405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>
          <a:xfrm>
            <a:off x="3779912" y="4509120"/>
            <a:ext cx="0" cy="64807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H="1">
            <a:off x="2627784" y="4149080"/>
            <a:ext cx="288032" cy="36004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flipH="1">
            <a:off x="1979712" y="3861048"/>
            <a:ext cx="720080" cy="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 flipV="1">
            <a:off x="3131840" y="2852936"/>
            <a:ext cx="648072" cy="36004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2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13) Impressum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51520" y="1772816"/>
            <a:ext cx="6301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Albert-Schweitzer-MS Schweinfurt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Albert-Schweitzer-Str. 3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D-97424 Schweinfurt 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Telefon: +49 (0) 97 21 / 51-852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Telefax: +49 (0) 97 21 / 51-850 </a:t>
            </a: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E-Mail: 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a.schweitzer-mittelschule@schweinfurt.de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Internet: </a:t>
            </a:r>
          </a:p>
          <a:p>
            <a:r>
              <a:rPr lang="de-DE" dirty="0">
                <a:latin typeface="Arial" pitchFamily="34" charset="0"/>
                <a:cs typeface="Arial" pitchFamily="34" charset="0"/>
              </a:rPr>
              <a:t>http://www.albert-schweitzer-mittelschule-schweinfurt.de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03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Denkanstöße</a:t>
            </a:r>
          </a:p>
        </p:txBody>
      </p:sp>
      <p:pic>
        <p:nvPicPr>
          <p:cNvPr id="1027" name="Picture 3" descr="E:\KLassenvorstellung\Bilder\IMG-20180720-WA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597" y="1236638"/>
            <a:ext cx="3845818" cy="531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8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INHALT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339752" y="1628800"/>
            <a:ext cx="44440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de-DE" sz="2200" b="1">
                <a:latin typeface="Arial" pitchFamily="34" charset="0"/>
                <a:cs typeface="Arial" pitchFamily="34" charset="0"/>
              </a:rPr>
              <a:t>  Organisation</a:t>
            </a:r>
            <a:endParaRPr lang="de-DE" sz="22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Zusammensetzung G 7-9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Zielgruppe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Ziele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Aufnahmekriterien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Aufnahme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Grenzen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Jugendhilfe in der Klasse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 Förderschwerpunkte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Stundenplan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Abschlüsse</a:t>
            </a:r>
          </a:p>
          <a:p>
            <a:pPr marL="342900" indent="-342900">
              <a:buFont typeface="+mj-lt"/>
              <a:buAutoNum type="arabicParenR"/>
            </a:pPr>
            <a:r>
              <a:rPr lang="de-DE" sz="2200" b="1" dirty="0">
                <a:latin typeface="Arial" pitchFamily="34" charset="0"/>
                <a:cs typeface="Arial" pitchFamily="34" charset="0"/>
              </a:rPr>
              <a:t> Kooperation und Netzwerk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617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20</a:t>
            </a:fld>
            <a:endParaRPr lang="de-DE" dirty="0"/>
          </a:p>
        </p:txBody>
      </p:sp>
      <p:pic>
        <p:nvPicPr>
          <p:cNvPr id="1026" name="Picture 2" descr="E:\KLassenvorstellung\Bilder\IMG-20180720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6696744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20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21</a:t>
            </a:fld>
            <a:endParaRPr lang="de-DE" dirty="0"/>
          </a:p>
        </p:txBody>
      </p:sp>
      <p:pic>
        <p:nvPicPr>
          <p:cNvPr id="2050" name="Picture 2" descr="E:\KLassenvorstellung\Bilder\IMG-20180720-WA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0648"/>
            <a:ext cx="6418114" cy="641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22</a:t>
            </a:fld>
            <a:endParaRPr lang="de-DE" dirty="0"/>
          </a:p>
        </p:txBody>
      </p:sp>
      <p:pic>
        <p:nvPicPr>
          <p:cNvPr id="3074" name="Picture 2" descr="E:\KLassenvorstellung\Bilder\IMG-20180721-W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544"/>
            <a:ext cx="6433120" cy="643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38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23</a:t>
            </a:fld>
            <a:endParaRPr lang="de-DE" dirty="0"/>
          </a:p>
        </p:txBody>
      </p:sp>
      <p:pic>
        <p:nvPicPr>
          <p:cNvPr id="4098" name="Picture 2" descr="E:\KLassenvorstellung\Bilder\IMG-20180720-W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1336"/>
            <a:ext cx="6530032" cy="653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29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Fensterinhalt horizontal verschieben 2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1) Organisation</a:t>
            </a:r>
          </a:p>
        </p:txBody>
      </p:sp>
      <p:sp>
        <p:nvSpPr>
          <p:cNvPr id="6" name="Rechteck 5"/>
          <p:cNvSpPr/>
          <p:nvPr/>
        </p:nvSpPr>
        <p:spPr>
          <a:xfrm>
            <a:off x="259369" y="2132856"/>
            <a:ext cx="8982744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Regierung von Unterfranken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MSD (Mobiler sonderpädagogischer Dienst) / 1 Vollzeitstelle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Schulverbund Schweinfurt Stadt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Lehrer/innen 1 Vollzeit und eine 9-Stunden Kraft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Stadt- und Landkreis Schweinfurt</a:t>
            </a:r>
          </a:p>
          <a:p>
            <a:pPr marL="1657350" lvl="3" indent="-285750">
              <a:spcBef>
                <a:spcPts val="300"/>
              </a:spcBef>
              <a:spcAft>
                <a:spcPts val="300"/>
              </a:spcAft>
              <a:buFont typeface="Symbol" pitchFamily="18" charset="2"/>
              <a:buChar char="-"/>
            </a:pPr>
            <a:r>
              <a:rPr lang="de-DE" dirty="0">
                <a:latin typeface="Arial" pitchFamily="34" charset="0"/>
                <a:cs typeface="Arial" pitchFamily="34" charset="0"/>
              </a:rPr>
              <a:t>Diplomsozialpädagoge/in / 0,5 Stelle 23 h</a:t>
            </a: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6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ensterinhalt horizontal verschieben 2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2) Zusammensetzung G 7-9</a:t>
            </a:r>
          </a:p>
        </p:txBody>
      </p:sp>
      <p:sp>
        <p:nvSpPr>
          <p:cNvPr id="6" name="Zylinder 5"/>
          <p:cNvSpPr/>
          <p:nvPr/>
        </p:nvSpPr>
        <p:spPr>
          <a:xfrm>
            <a:off x="251520" y="1447947"/>
            <a:ext cx="8712968" cy="1368152"/>
          </a:xfrm>
          <a:prstGeom prst="can">
            <a:avLst>
              <a:gd name="adj" fmla="val 2905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491880" y="1448644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Unsere Schüler</a:t>
            </a:r>
          </a:p>
        </p:txBody>
      </p:sp>
      <p:grpSp>
        <p:nvGrpSpPr>
          <p:cNvPr id="30" name="Gruppieren 29"/>
          <p:cNvGrpSpPr/>
          <p:nvPr/>
        </p:nvGrpSpPr>
        <p:grpSpPr>
          <a:xfrm>
            <a:off x="650344" y="2114274"/>
            <a:ext cx="7915319" cy="297993"/>
            <a:chOff x="405702" y="2122062"/>
            <a:chExt cx="7915319" cy="297993"/>
          </a:xfrm>
        </p:grpSpPr>
        <p:sp>
          <p:nvSpPr>
            <p:cNvPr id="8" name="Ellipse 7"/>
            <p:cNvSpPr/>
            <p:nvPr/>
          </p:nvSpPr>
          <p:spPr>
            <a:xfrm>
              <a:off x="405702" y="2132023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9" name="Ellipse 8"/>
            <p:cNvSpPr/>
            <p:nvPr/>
          </p:nvSpPr>
          <p:spPr>
            <a:xfrm>
              <a:off x="1235028" y="2132023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2062305" y="2122062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1" name="Ellipse 10"/>
            <p:cNvSpPr/>
            <p:nvPr/>
          </p:nvSpPr>
          <p:spPr>
            <a:xfrm>
              <a:off x="2880003" y="2122062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747267" y="2122062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3" name="Ellipse 12"/>
            <p:cNvSpPr/>
            <p:nvPr/>
          </p:nvSpPr>
          <p:spPr>
            <a:xfrm>
              <a:off x="4577279" y="2132023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164288" y="2122062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5" name="Ellipse 14"/>
            <p:cNvSpPr/>
            <p:nvPr/>
          </p:nvSpPr>
          <p:spPr>
            <a:xfrm>
              <a:off x="5472100" y="2132023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6" name="Ellipse 15"/>
            <p:cNvSpPr/>
            <p:nvPr/>
          </p:nvSpPr>
          <p:spPr>
            <a:xfrm>
              <a:off x="6301947" y="2122062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  <p:sp>
          <p:nvSpPr>
            <p:cNvPr id="17" name="Ellipse 16"/>
            <p:cNvSpPr/>
            <p:nvPr/>
          </p:nvSpPr>
          <p:spPr>
            <a:xfrm>
              <a:off x="7960981" y="2132023"/>
              <a:ext cx="360040" cy="288032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 dirty="0"/>
            </a:p>
          </p:txBody>
        </p:sp>
      </p:grpSp>
      <p:sp>
        <p:nvSpPr>
          <p:cNvPr id="18" name="Zylinder 17"/>
          <p:cNvSpPr/>
          <p:nvPr/>
        </p:nvSpPr>
        <p:spPr>
          <a:xfrm>
            <a:off x="251520" y="3356991"/>
            <a:ext cx="8712968" cy="3412775"/>
          </a:xfrm>
          <a:prstGeom prst="can">
            <a:avLst>
              <a:gd name="adj" fmla="val 141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Textfeld 17"/>
          <p:cNvSpPr txBox="1"/>
          <p:nvPr/>
        </p:nvSpPr>
        <p:spPr>
          <a:xfrm>
            <a:off x="442940" y="4149080"/>
            <a:ext cx="22568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Sozialpädagoge/in</a:t>
            </a:r>
          </a:p>
          <a:p>
            <a:endParaRPr lang="de-DE" sz="1400" dirty="0">
              <a:latin typeface="Arial" pitchFamily="34" charset="0"/>
              <a:cs typeface="Arial" pitchFamily="34" charset="0"/>
            </a:endParaRP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Netzwerkarbeit                 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Elternarbeit	         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Beratung und sozial-        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pädagogische Hilfen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Soz. Gruppenarbeit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Praktikumsakquise und </a:t>
            </a:r>
          </a:p>
          <a:p>
            <a:r>
              <a:rPr lang="de-DE" sz="1400" dirty="0">
                <a:latin typeface="Arial" pitchFamily="34" charset="0"/>
                <a:cs typeface="Arial" pitchFamily="34" charset="0"/>
              </a:rPr>
              <a:t>Koordination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2915816" y="4149080"/>
            <a:ext cx="18722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Klassenleitung</a:t>
            </a: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Klassenleitung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Unterricht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Förderplanung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Organisation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Elternarbeit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588224" y="4149080"/>
            <a:ext cx="187220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MSD</a:t>
            </a:r>
          </a:p>
          <a:p>
            <a:endParaRPr lang="de-DE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Unterricht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Diagnostik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Förderplanung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Organisation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Elternarbeit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763688" y="6093296"/>
            <a:ext cx="334621" cy="231958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>
            <a:off x="3995936" y="5949280"/>
            <a:ext cx="0" cy="36004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 flipH="1">
            <a:off x="7260531" y="5945717"/>
            <a:ext cx="360040" cy="39488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1884218" y="6321958"/>
            <a:ext cx="6012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 Rounded MT Bold" pitchFamily="34" charset="0"/>
              </a:rPr>
              <a:t>Kommunikation – Beurteilung – Entscheidung</a:t>
            </a:r>
          </a:p>
        </p:txBody>
      </p:sp>
      <p:grpSp>
        <p:nvGrpSpPr>
          <p:cNvPr id="35" name="Gruppieren 34"/>
          <p:cNvGrpSpPr/>
          <p:nvPr/>
        </p:nvGrpSpPr>
        <p:grpSpPr>
          <a:xfrm>
            <a:off x="1450237" y="2816099"/>
            <a:ext cx="6327340" cy="540893"/>
            <a:chOff x="1450237" y="2816099"/>
            <a:chExt cx="6327340" cy="540893"/>
          </a:xfrm>
        </p:grpSpPr>
        <p:sp>
          <p:nvSpPr>
            <p:cNvPr id="20" name="Pfeil nach oben und unten 19"/>
            <p:cNvSpPr/>
            <p:nvPr/>
          </p:nvSpPr>
          <p:spPr>
            <a:xfrm>
              <a:off x="1450237" y="2816099"/>
              <a:ext cx="360040" cy="540893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Pfeil nach oben und unten 30"/>
            <p:cNvSpPr/>
            <p:nvPr/>
          </p:nvSpPr>
          <p:spPr>
            <a:xfrm>
              <a:off x="3599892" y="2816099"/>
              <a:ext cx="360040" cy="540893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Pfeil nach oben und unten 31"/>
            <p:cNvSpPr/>
            <p:nvPr/>
          </p:nvSpPr>
          <p:spPr>
            <a:xfrm>
              <a:off x="5482863" y="2816099"/>
              <a:ext cx="360040" cy="540893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Pfeil nach oben und unten 32"/>
            <p:cNvSpPr/>
            <p:nvPr/>
          </p:nvSpPr>
          <p:spPr>
            <a:xfrm>
              <a:off x="7417537" y="2816099"/>
              <a:ext cx="360040" cy="540893"/>
            </a:xfrm>
            <a:prstGeom prst="upDownArrow">
              <a:avLst/>
            </a:prstGeom>
            <a:solidFill>
              <a:srgbClr val="FFFF0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6" name="Foliennummernplatzhalt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932040" y="414908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Arial" pitchFamily="34" charset="0"/>
                <a:cs typeface="Arial" pitchFamily="34" charset="0"/>
              </a:rPr>
              <a:t>Lehrkraft</a:t>
            </a:r>
          </a:p>
          <a:p>
            <a:pPr algn="ctr"/>
            <a:endParaRPr lang="de-DE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Unterricht</a:t>
            </a:r>
          </a:p>
          <a:p>
            <a:pPr algn="ctr"/>
            <a:r>
              <a:rPr lang="de-DE" sz="1400" dirty="0">
                <a:latin typeface="Arial" pitchFamily="34" charset="0"/>
                <a:cs typeface="Arial" pitchFamily="34" charset="0"/>
              </a:rPr>
              <a:t>Projekte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1187624" y="342900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u="sng" dirty="0">
                <a:latin typeface="Arial" pitchFamily="34" charset="0"/>
                <a:cs typeface="Arial" pitchFamily="34" charset="0"/>
              </a:rPr>
              <a:t>Albert-Schweitzer-Mittelschule</a:t>
            </a:r>
          </a:p>
          <a:p>
            <a:pPr algn="ctr"/>
            <a:endParaRPr lang="de-D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5940152" y="5949280"/>
            <a:ext cx="0" cy="36004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96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3) Zielgruppe</a:t>
            </a:r>
          </a:p>
        </p:txBody>
      </p:sp>
      <p:sp>
        <p:nvSpPr>
          <p:cNvPr id="4" name="Textfeld 2"/>
          <p:cNvSpPr txBox="1"/>
          <p:nvPr/>
        </p:nvSpPr>
        <p:spPr>
          <a:xfrm>
            <a:off x="415039" y="1268760"/>
            <a:ext cx="8208912" cy="703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dirty="0">
                <a:latin typeface="Arial" pitchFamily="34" charset="0"/>
                <a:cs typeface="Arial" pitchFamily="34" charset="0"/>
              </a:rPr>
              <a:t>Schülerinnen und Schüler, die …</a:t>
            </a:r>
          </a:p>
          <a:p>
            <a:endParaRPr lang="de-DE" sz="2000" dirty="0"/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… einen sonderpädagogischen Förderbedarf im emotional-sozialen Bereich aufweisen (ab der 7. Jahrgangsstufe).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… einen besonderen pädagogischen Förderbedarf</a:t>
            </a:r>
            <a:r>
              <a:rPr lang="de-DE" sz="20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im Bereich Lernen haben (ab der 7. Jahrgangsstufe). </a:t>
            </a:r>
          </a:p>
          <a:p>
            <a:pPr marL="457200" indent="-457200"/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… traumatisiert sind.</a:t>
            </a:r>
          </a:p>
          <a:p>
            <a:pPr marL="457200" indent="-457200">
              <a:buBlip>
                <a:blip r:embed="rId2"/>
              </a:buBlip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… in ihrer aktuellen Situation den Anforderungen der allgemein- bildenden Schulen nicht gewachsen und deren schulische Entwicklungen sowie soziale Teilhabe akut gefährdet sind.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… deren familiäre Situation einem schulischen Weiterkommen nicht zuträglich ist.</a:t>
            </a:r>
          </a:p>
          <a:p>
            <a:pPr marL="457200" indent="-457200"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400" dirty="0"/>
          </a:p>
          <a:p>
            <a:pPr marL="457200" indent="-457200"/>
            <a:endParaRPr lang="de-DE" sz="1000" dirty="0"/>
          </a:p>
          <a:p>
            <a:endParaRPr lang="de-DE" sz="9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4) Ziele</a:t>
            </a:r>
          </a:p>
        </p:txBody>
      </p:sp>
      <p:sp>
        <p:nvSpPr>
          <p:cNvPr id="4" name="Textfeld 2"/>
          <p:cNvSpPr txBox="1"/>
          <p:nvPr/>
        </p:nvSpPr>
        <p:spPr>
          <a:xfrm>
            <a:off x="467544" y="1256897"/>
            <a:ext cx="820891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800" dirty="0"/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Integration in den Schulalltag der Mittelschule</a:t>
            </a: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Stärkung des Selbstwertgefühls</a:t>
            </a: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Aufbau sozialer Kompetenz –  Vermittlung von Handlungsalternativen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Aufbau fachlicher Kompetenz</a:t>
            </a: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Integration in den Arbeitsmarkt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Erwerb eines Schulabschlusses</a:t>
            </a: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Rückführung/ Teilintegration in die Regelklasse</a:t>
            </a: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800" dirty="0"/>
          </a:p>
          <a:p>
            <a:pPr>
              <a:buFontTx/>
              <a:buChar char="-"/>
            </a:pPr>
            <a:endParaRPr lang="de-DE" sz="2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0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ensterinhalt horizontal verschieben 1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5) Aufnahmekriterien</a:t>
            </a:r>
          </a:p>
        </p:txBody>
      </p:sp>
      <p:sp>
        <p:nvSpPr>
          <p:cNvPr id="4" name="Textfeld 2"/>
          <p:cNvSpPr txBox="1"/>
          <p:nvPr/>
        </p:nvSpPr>
        <p:spPr>
          <a:xfrm>
            <a:off x="467544" y="1612532"/>
            <a:ext cx="820891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die schulische Feststellung eines umfassenden und hohen</a:t>
            </a:r>
          </a:p>
          <a:p>
            <a:pPr algn="just"/>
            <a:r>
              <a:rPr lang="de-DE" sz="2000" dirty="0">
                <a:latin typeface="Arial" pitchFamily="34" charset="0"/>
                <a:cs typeface="Arial" pitchFamily="34" charset="0"/>
              </a:rPr>
              <a:t>   Förderbedarfs im Förderschwerpunkt soziale und emotionale</a:t>
            </a:r>
          </a:p>
          <a:p>
            <a:pPr algn="just"/>
            <a:r>
              <a:rPr lang="de-DE" sz="2000" dirty="0">
                <a:latin typeface="Arial" pitchFamily="34" charset="0"/>
                <a:cs typeface="Arial" pitchFamily="34" charset="0"/>
              </a:rPr>
              <a:t>   Entwicklung (§9 Abs. 2 Satz 3 VSO-F)</a:t>
            </a:r>
          </a:p>
          <a:p>
            <a:pPr algn="just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die jugendhilferechtliche Feststellung des Vorliegens der </a:t>
            </a:r>
          </a:p>
          <a:p>
            <a:pPr algn="just"/>
            <a:r>
              <a:rPr lang="de-DE" sz="2000" dirty="0">
                <a:latin typeface="Arial" pitchFamily="34" charset="0"/>
                <a:cs typeface="Arial" pitchFamily="34" charset="0"/>
              </a:rPr>
              <a:t>  Voraussetzungen für eine Hilfe zur Erziehung nach §§ 27, 32SGB VIII</a:t>
            </a:r>
          </a:p>
          <a:p>
            <a:pPr algn="just"/>
            <a:r>
              <a:rPr lang="de-DE" sz="2000" dirty="0">
                <a:latin typeface="Arial" pitchFamily="34" charset="0"/>
                <a:cs typeface="Arial" pitchFamily="34" charset="0"/>
              </a:rPr>
              <a:t>   bzw. eine Eingliederungshilfe nach § 35a SGB VIII durch die Stadt</a:t>
            </a:r>
          </a:p>
          <a:p>
            <a:pPr algn="just"/>
            <a:r>
              <a:rPr lang="de-DE" sz="2000" dirty="0">
                <a:latin typeface="Arial" pitchFamily="34" charset="0"/>
                <a:cs typeface="Arial" pitchFamily="34" charset="0"/>
              </a:rPr>
              <a:t>   bzw. den Landkreis Schweinfurt</a:t>
            </a:r>
          </a:p>
          <a:p>
            <a:pPr algn="just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die Zustimmung der Fachkommission</a:t>
            </a:r>
          </a:p>
          <a:p>
            <a:pPr algn="just">
              <a:buFont typeface="Wingdings" pitchFamily="2" charset="2"/>
              <a:buChar char="§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die Zustimmung der Eltern</a:t>
            </a:r>
          </a:p>
          <a:p>
            <a:pPr>
              <a:buFont typeface="Courier New" pitchFamily="49" charset="0"/>
              <a:buChar char="o"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800" dirty="0"/>
          </a:p>
          <a:p>
            <a:pPr>
              <a:buFontTx/>
              <a:buChar char="-"/>
            </a:pPr>
            <a:endParaRPr lang="de-DE" sz="2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0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6) Aufnahme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8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70" y="1237762"/>
            <a:ext cx="785812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3347864" y="3861048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/>
              <a:t>Albert – Schweitzer MS</a:t>
            </a:r>
          </a:p>
        </p:txBody>
      </p:sp>
      <p:sp>
        <p:nvSpPr>
          <p:cNvPr id="7" name="Rechteck 6"/>
          <p:cNvSpPr/>
          <p:nvPr/>
        </p:nvSpPr>
        <p:spPr>
          <a:xfrm>
            <a:off x="4283968" y="3861048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 err="1"/>
              <a:t>JaS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6679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nsterinhalt horizontal verschieben 3"/>
          <p:cNvSpPr/>
          <p:nvPr/>
        </p:nvSpPr>
        <p:spPr>
          <a:xfrm>
            <a:off x="251520" y="308298"/>
            <a:ext cx="7848872" cy="928340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7) Grenzen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9592" y="1196752"/>
            <a:ext cx="70567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/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171450" indent="-171450"/>
            <a:r>
              <a:rPr lang="de-DE" sz="2800" dirty="0">
                <a:latin typeface="Arial" pitchFamily="34" charset="0"/>
                <a:cs typeface="Arial" pitchFamily="34" charset="0"/>
              </a:rPr>
              <a:t>  Die Maßnahme kann beendet werden, bei…</a:t>
            </a:r>
            <a:r>
              <a:rPr lang="de-DE" sz="28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</a:t>
            </a:r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171450" indent="-171450"/>
            <a:endParaRPr lang="de-DE" sz="28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  extremer Selbstgefährdung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   extremer Fremdgefährdung</a:t>
            </a:r>
          </a:p>
          <a:p>
            <a:pPr marL="171450" indent="-17145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  regelmäßiger oder langandauernder…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		…Verweigerung grundlegender Anordnungen</a:t>
            </a:r>
          </a:p>
          <a:p>
            <a:pPr marL="171450" indent="-171450">
              <a:lnSpc>
                <a:spcPct val="150000"/>
              </a:lnSpc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		 …Mitarbeitsverweigerung</a:t>
            </a:r>
          </a:p>
          <a:p>
            <a:pPr>
              <a:lnSpc>
                <a:spcPct val="150000"/>
              </a:lnSpc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171450" indent="-171450"/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6C05-8772-4B75-9BEF-C4CD3D3A9FC7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9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Bildschirmpräsentation (4:3)</PresentationFormat>
  <Paragraphs>328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Arial Rounded MT Bold</vt:lpstr>
      <vt:lpstr>Calibri</vt:lpstr>
      <vt:lpstr>Courier New</vt:lpstr>
      <vt:lpstr>Symbol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10) Stundenplan - Schüler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Frieden-Mittelschule</dc:creator>
  <cp:lastModifiedBy>install, snv3</cp:lastModifiedBy>
  <cp:revision>259</cp:revision>
  <dcterms:created xsi:type="dcterms:W3CDTF">2012-10-26T18:25:31Z</dcterms:created>
  <dcterms:modified xsi:type="dcterms:W3CDTF">2025-05-14T06:54:19Z</dcterms:modified>
</cp:coreProperties>
</file>