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97" r:id="rId4"/>
    <p:sldId id="258" r:id="rId5"/>
    <p:sldId id="269" r:id="rId6"/>
    <p:sldId id="259" r:id="rId7"/>
    <p:sldId id="304" r:id="rId8"/>
    <p:sldId id="302" r:id="rId9"/>
    <p:sldId id="284" r:id="rId10"/>
    <p:sldId id="305" r:id="rId11"/>
    <p:sldId id="261" r:id="rId12"/>
    <p:sldId id="296" r:id="rId13"/>
    <p:sldId id="262" r:id="rId14"/>
    <p:sldId id="263" r:id="rId15"/>
    <p:sldId id="308" r:id="rId16"/>
    <p:sldId id="299" r:id="rId17"/>
    <p:sldId id="260" r:id="rId18"/>
    <p:sldId id="307" r:id="rId19"/>
    <p:sldId id="309" r:id="rId20"/>
    <p:sldId id="310" r:id="rId21"/>
    <p:sldId id="311" r:id="rId22"/>
    <p:sldId id="312" r:id="rId23"/>
    <p:sldId id="313" r:id="rId2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A98D57-2A34-4D82-B7AD-7ABA6B030553}" type="datetimeFigureOut">
              <a:rPr lang="de-DE" smtClean="0"/>
              <a:pPr/>
              <a:t>14.05.2025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4BE07-2A3D-4207-BA15-732DBD2CFAA1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8832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7093B1-AB16-4BA6-963A-8475D9FC63CC}" type="datetimeFigureOut">
              <a:rPr lang="de-DE" smtClean="0"/>
              <a:pPr/>
              <a:t>14.05.2025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85E70-E22D-405C-9AA8-C4C1EAC0D2D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3807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85E70-E22D-405C-9AA8-C4C1EAC0D2DD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13223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7F7B-DD6D-4E13-B069-F2ACD18FC89A}" type="datetime1">
              <a:rPr lang="de-DE" smtClean="0"/>
              <a:pPr/>
              <a:t>14.05.2025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552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5B3F-8845-41AA-91E6-862E70E63C22}" type="datetime1">
              <a:rPr lang="de-DE" smtClean="0"/>
              <a:pPr/>
              <a:t>14.05.2025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9922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E4B3-BE8C-42E5-A26A-BD21F70EAAC2}" type="datetime1">
              <a:rPr lang="de-DE" smtClean="0"/>
              <a:pPr/>
              <a:t>14.05.2025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8067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779E-235D-4512-852F-A451C180450C}" type="datetime1">
              <a:rPr lang="de-DE" smtClean="0"/>
              <a:pPr/>
              <a:t>14.05.2025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5474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2BD5-D06F-465E-ACF0-2C48C958E664}" type="datetime1">
              <a:rPr lang="de-DE" smtClean="0"/>
              <a:pPr/>
              <a:t>14.05.2025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90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BDF9-378F-4256-B2DE-CFDFE7EEFC83}" type="datetime1">
              <a:rPr lang="de-DE" smtClean="0"/>
              <a:pPr/>
              <a:t>14.05.2025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317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B97A-67F0-498E-BF33-0F2EF1E98DA2}" type="datetime1">
              <a:rPr lang="de-DE" smtClean="0"/>
              <a:pPr/>
              <a:t>14.05.2025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34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42A1-CDCD-4742-B0CC-CE4C51706DBC}" type="datetime1">
              <a:rPr lang="de-DE" smtClean="0"/>
              <a:pPr/>
              <a:t>14.05.2025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06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3B56-7810-401D-92B4-B915E4E67F94}" type="datetime1">
              <a:rPr lang="de-DE" smtClean="0"/>
              <a:pPr/>
              <a:t>14.05.2025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1529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FF4C-332B-4D65-B55F-4C2761DD8D27}" type="datetime1">
              <a:rPr lang="de-DE" smtClean="0"/>
              <a:pPr/>
              <a:t>14.05.2025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945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4DCCA-3B7A-4169-9106-64F095526B39}" type="datetime1">
              <a:rPr lang="de-DE" smtClean="0"/>
              <a:pPr/>
              <a:t>14.05.2025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460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2871F-A68B-4D56-ABE6-2E52684094B3}" type="datetime1">
              <a:rPr lang="de-DE" smtClean="0"/>
              <a:pPr/>
              <a:t>14.05.2025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C6C05-8772-4B75-9BEF-C4CD3D3A9FC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168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67744" y="604656"/>
            <a:ext cx="6624736" cy="52625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673237" y="867784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sz="6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6000" b="1" u="sng" dirty="0">
                <a:latin typeface="Arial" pitchFamily="34" charset="0"/>
                <a:cs typeface="Arial" pitchFamily="34" charset="0"/>
              </a:rPr>
              <a:t>Konzept G 7-9</a:t>
            </a:r>
          </a:p>
          <a:p>
            <a:pPr algn="ctr"/>
            <a:endParaRPr lang="de-DE" sz="36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1400" b="1" dirty="0">
                <a:latin typeface="Arial" pitchFamily="34" charset="0"/>
                <a:cs typeface="Arial" pitchFamily="34" charset="0"/>
              </a:rPr>
              <a:t>Jahrgangsgemischte, gebundene Ganztagsklasse (Jahrgangsstufe 7-9) für Schüler mit sonderpädagogischem Förderbedarf im Bereich soziale und emotionale Entwicklung bzw. im Bereich Lernen, an der Mittelschule. </a:t>
            </a:r>
          </a:p>
          <a:p>
            <a:pPr algn="ctr"/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1400" b="1" dirty="0">
                <a:latin typeface="Arial" pitchFamily="34" charset="0"/>
                <a:cs typeface="Arial" pitchFamily="34" charset="0"/>
              </a:rPr>
              <a:t>- Eine Kooperation zwischen Förderschule und Mittelschule und den Jugendämtern Stadt und Landkreis Schweinfurt -</a:t>
            </a:r>
          </a:p>
        </p:txBody>
      </p:sp>
    </p:spTree>
    <p:extLst>
      <p:ext uri="{BB962C8B-B14F-4D97-AF65-F5344CB8AC3E}">
        <p14:creationId xmlns:p14="http://schemas.microsoft.com/office/powerpoint/2010/main" val="182869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ensterinhalt horizontal verschieben 1"/>
          <p:cNvSpPr/>
          <p:nvPr/>
        </p:nvSpPr>
        <p:spPr>
          <a:xfrm>
            <a:off x="251520" y="308298"/>
            <a:ext cx="7848872" cy="92834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8) Jugendhilfe in der Klasse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11560" y="220486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lvl="2"/>
            <a:endParaRPr lang="de-DE" sz="2400" dirty="0">
              <a:latin typeface="Arial" pitchFamily="34" charset="0"/>
              <a:cs typeface="Arial" pitchFamily="34" charset="0"/>
            </a:endParaRPr>
          </a:p>
          <a:p>
            <a:pPr lvl="2"/>
            <a:endParaRPr lang="de-DE" sz="2400" dirty="0">
              <a:latin typeface="Arial" pitchFamily="34" charset="0"/>
              <a:cs typeface="Arial" pitchFamily="34" charset="0"/>
            </a:endParaRPr>
          </a:p>
          <a:p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6" name="Textfeld 2"/>
          <p:cNvSpPr txBox="1"/>
          <p:nvPr/>
        </p:nvSpPr>
        <p:spPr>
          <a:xfrm>
            <a:off x="389307" y="1289983"/>
            <a:ext cx="8280920" cy="589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2800" dirty="0"/>
          </a:p>
          <a:p>
            <a:pPr marL="457200" indent="-457200">
              <a:buFont typeface="Wingdings" pitchFamily="2" charset="2"/>
              <a:buChar char="§"/>
            </a:pPr>
            <a:r>
              <a:rPr lang="de-DE" sz="2000" u="sng" dirty="0">
                <a:latin typeface="Arial" pitchFamily="34" charset="0"/>
                <a:cs typeface="Arial" pitchFamily="34" charset="0"/>
              </a:rPr>
              <a:t>Aufgaben</a:t>
            </a:r>
          </a:p>
          <a:p>
            <a:endParaRPr lang="de-DE" sz="2000" u="sng" dirty="0">
              <a:latin typeface="Arial" pitchFamily="34" charset="0"/>
              <a:cs typeface="Arial" pitchFamily="34" charset="0"/>
            </a:endParaRPr>
          </a:p>
          <a:p>
            <a:endParaRPr lang="de-DE" sz="2000" u="sng" dirty="0">
              <a:latin typeface="Arial" pitchFamily="34" charset="0"/>
              <a:cs typeface="Arial" pitchFamily="34" charset="0"/>
            </a:endParaRPr>
          </a:p>
          <a:p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	 Einzel- und Gruppenarbeit</a:t>
            </a:r>
          </a:p>
          <a:p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	 Elterngespräche </a:t>
            </a:r>
          </a:p>
          <a:p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	 Kontakt zu Jugendämtern</a:t>
            </a:r>
          </a:p>
          <a:p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	 Vorbereitung und Teilnahme an Hilfeplangesprächen</a:t>
            </a:r>
          </a:p>
          <a:p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	 Unterstützung der Lehrkräfte in Krisensituationen </a:t>
            </a:r>
          </a:p>
          <a:p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	 Kontakt zu Ärzten und anderen Fachkräften</a:t>
            </a:r>
          </a:p>
          <a:p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	</a:t>
            </a:r>
          </a:p>
          <a:p>
            <a:endParaRPr lang="de-DE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endParaRPr lang="de-DE" sz="16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171450" indent="-171450" algn="ctr"/>
            <a:r>
              <a:rPr lang="de-DE" sz="20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Sozialpädagogische Unterstützung spielt eine große</a:t>
            </a:r>
          </a:p>
          <a:p>
            <a:pPr algn="ctr"/>
            <a:r>
              <a:rPr lang="de-DE" sz="20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    Rolle für die Entwicklung unserer Schüler!</a:t>
            </a:r>
          </a:p>
          <a:p>
            <a:endParaRPr lang="de-DE" sz="900" dirty="0"/>
          </a:p>
          <a:p>
            <a:endParaRPr lang="de-DE" sz="900" dirty="0"/>
          </a:p>
          <a:p>
            <a:pPr marL="457200" indent="-457200"/>
            <a:endParaRPr lang="de-DE" sz="16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de-DE" sz="2000" dirty="0">
                <a:sym typeface="Wingdings" pitchFamily="2" charset="2"/>
              </a:rPr>
              <a:t>	</a:t>
            </a:r>
            <a:endParaRPr lang="de-DE" sz="2000" dirty="0"/>
          </a:p>
          <a:p>
            <a:pPr marL="457200" indent="-457200"/>
            <a:endParaRPr lang="de-DE" sz="900" dirty="0"/>
          </a:p>
          <a:p>
            <a:pPr marL="457200" indent="-457200"/>
            <a:endParaRPr lang="de-DE" sz="1000" dirty="0"/>
          </a:p>
        </p:txBody>
      </p:sp>
      <p:sp>
        <p:nvSpPr>
          <p:cNvPr id="3" name="Rechteck 2"/>
          <p:cNvSpPr/>
          <p:nvPr/>
        </p:nvSpPr>
        <p:spPr>
          <a:xfrm>
            <a:off x="1043608" y="5301208"/>
            <a:ext cx="6840760" cy="8421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036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ensterinhalt horizontal verschieben 3"/>
          <p:cNvSpPr/>
          <p:nvPr/>
        </p:nvSpPr>
        <p:spPr>
          <a:xfrm>
            <a:off x="251520" y="308298"/>
            <a:ext cx="7848872" cy="92834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9) Förderschwerpunkte der G 7-9</a:t>
            </a:r>
          </a:p>
        </p:txBody>
      </p:sp>
      <p:sp>
        <p:nvSpPr>
          <p:cNvPr id="6" name="Textfeld 2"/>
          <p:cNvSpPr txBox="1"/>
          <p:nvPr/>
        </p:nvSpPr>
        <p:spPr>
          <a:xfrm>
            <a:off x="683568" y="1556792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 algn="ctr"/>
            <a:r>
              <a:rPr lang="de-DE" sz="2800" dirty="0">
                <a:latin typeface="Arial" pitchFamily="34" charset="0"/>
                <a:cs typeface="Arial" pitchFamily="34" charset="0"/>
              </a:rPr>
              <a:t>Die Förderung in der Klasse bezieht sich </a:t>
            </a:r>
          </a:p>
          <a:p>
            <a:pPr marL="914400" lvl="1" indent="-457200" algn="ctr"/>
            <a:r>
              <a:rPr lang="de-DE" sz="2800" dirty="0">
                <a:latin typeface="Arial" pitchFamily="34" charset="0"/>
                <a:cs typeface="Arial" pitchFamily="34" charset="0"/>
              </a:rPr>
              <a:t>auf drei Bereiche.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11</a:t>
            </a:fld>
            <a:endParaRPr lang="de-DE" dirty="0"/>
          </a:p>
        </p:txBody>
      </p:sp>
      <p:grpSp>
        <p:nvGrpSpPr>
          <p:cNvPr id="17" name="Gruppieren 16"/>
          <p:cNvGrpSpPr/>
          <p:nvPr/>
        </p:nvGrpSpPr>
        <p:grpSpPr>
          <a:xfrm>
            <a:off x="251520" y="2924944"/>
            <a:ext cx="2736304" cy="2664296"/>
            <a:chOff x="251520" y="2924944"/>
            <a:chExt cx="2736304" cy="2664296"/>
          </a:xfrm>
        </p:grpSpPr>
        <p:sp>
          <p:nvSpPr>
            <p:cNvPr id="10" name="Rechteck 9"/>
            <p:cNvSpPr/>
            <p:nvPr/>
          </p:nvSpPr>
          <p:spPr>
            <a:xfrm>
              <a:off x="251520" y="2924944"/>
              <a:ext cx="2736304" cy="266429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467544" y="3501008"/>
              <a:ext cx="2376264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800" dirty="0">
                  <a:latin typeface="Arial" pitchFamily="34" charset="0"/>
                  <a:cs typeface="Arial" pitchFamily="34" charset="0"/>
                </a:rPr>
                <a:t>Emotionalität</a:t>
              </a:r>
            </a:p>
            <a:p>
              <a:pPr algn="ctr"/>
              <a:r>
                <a:rPr lang="de-DE" sz="2800" dirty="0">
                  <a:latin typeface="Arial" pitchFamily="34" charset="0"/>
                  <a:cs typeface="Arial" pitchFamily="34" charset="0"/>
                </a:rPr>
                <a:t>und</a:t>
              </a:r>
            </a:p>
            <a:p>
              <a:pPr algn="ctr"/>
              <a:r>
                <a:rPr lang="de-DE" sz="2800" dirty="0">
                  <a:latin typeface="Arial" pitchFamily="34" charset="0"/>
                  <a:cs typeface="Arial" pitchFamily="34" charset="0"/>
                </a:rPr>
                <a:t>Sozialität</a:t>
              </a:r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6156176" y="2924944"/>
            <a:ext cx="2736304" cy="2664296"/>
            <a:chOff x="6156176" y="2924944"/>
            <a:chExt cx="2736304" cy="2664296"/>
          </a:xfrm>
        </p:grpSpPr>
        <p:sp>
          <p:nvSpPr>
            <p:cNvPr id="13" name="Rechteck 12"/>
            <p:cNvSpPr/>
            <p:nvPr/>
          </p:nvSpPr>
          <p:spPr>
            <a:xfrm>
              <a:off x="6156176" y="2924944"/>
              <a:ext cx="2736304" cy="266429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6372200" y="3501008"/>
              <a:ext cx="237626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800" dirty="0">
                  <a:latin typeface="Arial" pitchFamily="34" charset="0"/>
                  <a:cs typeface="Arial" pitchFamily="34" charset="0"/>
                </a:rPr>
                <a:t>Eingliederung</a:t>
              </a:r>
            </a:p>
            <a:p>
              <a:pPr algn="ctr"/>
              <a:r>
                <a:rPr lang="de-DE" sz="2800" dirty="0">
                  <a:latin typeface="Arial" pitchFamily="34" charset="0"/>
                  <a:cs typeface="Arial" pitchFamily="34" charset="0"/>
                </a:rPr>
                <a:t>Beruf</a:t>
              </a:r>
            </a:p>
          </p:txBody>
        </p:sp>
      </p:grpSp>
      <p:grpSp>
        <p:nvGrpSpPr>
          <p:cNvPr id="18" name="Gruppieren 17"/>
          <p:cNvGrpSpPr/>
          <p:nvPr/>
        </p:nvGrpSpPr>
        <p:grpSpPr>
          <a:xfrm>
            <a:off x="3203848" y="2924944"/>
            <a:ext cx="2736304" cy="2664296"/>
            <a:chOff x="3203848" y="2924944"/>
            <a:chExt cx="2736304" cy="2664296"/>
          </a:xfrm>
        </p:grpSpPr>
        <p:sp>
          <p:nvSpPr>
            <p:cNvPr id="12" name="Rechteck 11"/>
            <p:cNvSpPr/>
            <p:nvPr/>
          </p:nvSpPr>
          <p:spPr>
            <a:xfrm>
              <a:off x="3203848" y="2924944"/>
              <a:ext cx="2736304" cy="266429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/>
            <p:cNvSpPr txBox="1"/>
            <p:nvPr/>
          </p:nvSpPr>
          <p:spPr>
            <a:xfrm>
              <a:off x="3419872" y="3501008"/>
              <a:ext cx="23762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800" dirty="0">
                  <a:latin typeface="Arial" pitchFamily="34" charset="0"/>
                  <a:cs typeface="Arial" pitchFamily="34" charset="0"/>
                </a:rPr>
                <a:t>Lernen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366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12</a:t>
            </a:fld>
            <a:endParaRPr lang="de-DE" dirty="0"/>
          </a:p>
        </p:txBody>
      </p:sp>
      <p:sp>
        <p:nvSpPr>
          <p:cNvPr id="3" name="Fensterinhalt horizontal verschieben 2"/>
          <p:cNvSpPr/>
          <p:nvPr/>
        </p:nvSpPr>
        <p:spPr>
          <a:xfrm>
            <a:off x="251520" y="308298"/>
            <a:ext cx="7848872" cy="928340"/>
          </a:xfrm>
          <a:prstGeom prst="horizontalScroll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9.1 Emotionalität und Sozialität</a:t>
            </a:r>
          </a:p>
        </p:txBody>
      </p:sp>
      <p:sp>
        <p:nvSpPr>
          <p:cNvPr id="5" name="Textfeld 2"/>
          <p:cNvSpPr txBox="1"/>
          <p:nvPr/>
        </p:nvSpPr>
        <p:spPr>
          <a:xfrm>
            <a:off x="-6361" y="787549"/>
            <a:ext cx="8136904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2800" dirty="0">
              <a:latin typeface="Arial" pitchFamily="34" charset="0"/>
              <a:cs typeface="Arial" pitchFamily="34" charset="0"/>
            </a:endParaRPr>
          </a:p>
          <a:p>
            <a:pPr lvl="1"/>
            <a:endParaRPr lang="de-DE" sz="1200" dirty="0">
              <a:latin typeface="Arial" pitchFamily="34" charset="0"/>
              <a:cs typeface="Arial" pitchFamily="34" charset="0"/>
            </a:endParaRPr>
          </a:p>
          <a:p>
            <a:pPr lvl="1"/>
            <a:endParaRPr lang="de-DE" sz="1200" dirty="0">
              <a:latin typeface="Arial" pitchFamily="34" charset="0"/>
              <a:cs typeface="Arial" pitchFamily="34" charset="0"/>
            </a:endParaRPr>
          </a:p>
          <a:p>
            <a:pPr marL="1714500" lvl="3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tägliche Verhaltensreflektionen verbunden mit dem</a:t>
            </a:r>
          </a:p>
          <a:p>
            <a:pPr marL="1714500" lvl="3" indent="-342900">
              <a:lnSpc>
                <a:spcPct val="150000"/>
              </a:lnSpc>
              <a:buClr>
                <a:srgbClr val="FF0000"/>
              </a:buClr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     allg. Klassenverstärkersystem</a:t>
            </a:r>
          </a:p>
          <a:p>
            <a:pPr marL="1714500" lvl="3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individueller Förderplan</a:t>
            </a:r>
          </a:p>
          <a:p>
            <a:pPr marL="1714500" lvl="3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individuelle Zielarbeit </a:t>
            </a:r>
          </a:p>
          <a:p>
            <a:pPr marL="1714500" lvl="3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Ritualisierter Tages- und Wochenablauf</a:t>
            </a:r>
          </a:p>
          <a:p>
            <a:pPr marL="1714500" lvl="3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Thematisierung von Störungen in der direkten Situation</a:t>
            </a:r>
          </a:p>
          <a:p>
            <a:pPr marL="1714500" lvl="3" indent="-342900">
              <a:lnSpc>
                <a:spcPct val="150000"/>
              </a:lnSpc>
              <a:buFont typeface="Wingdings"/>
              <a:buChar char="à"/>
            </a:pPr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Auszeit mit ggf. pädagogischer Betreuung</a:t>
            </a:r>
          </a:p>
          <a:p>
            <a:pPr marL="1714500" lvl="3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 gezielte erlebnispädagogische Angebote</a:t>
            </a:r>
          </a:p>
          <a:p>
            <a:pPr marL="1714500" lvl="3" indent="-342900">
              <a:lnSpc>
                <a:spcPct val="150000"/>
              </a:lnSpc>
              <a:buClr>
                <a:srgbClr val="FF0000"/>
              </a:buClr>
            </a:pPr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 z.B.: Klettergarten, diverse Ausflüge, Kanufahrt</a:t>
            </a:r>
          </a:p>
          <a:p>
            <a:pPr marL="1714500" lvl="3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regelmäßige Absprache und Zusammenarbeit</a:t>
            </a:r>
          </a:p>
          <a:p>
            <a:pPr marL="1714500" lvl="3" indent="-342900">
              <a:lnSpc>
                <a:spcPct val="150000"/>
              </a:lnSpc>
              <a:buClr>
                <a:srgbClr val="FF0000"/>
              </a:buClr>
            </a:pPr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	mit Eltern und beteiligten Institutionen</a:t>
            </a:r>
          </a:p>
          <a:p>
            <a:pPr marL="1714500" lvl="3" indent="-342900">
              <a:lnSpc>
                <a:spcPct val="150000"/>
              </a:lnSpc>
              <a:buClr>
                <a:srgbClr val="FF0000"/>
              </a:buClr>
            </a:pPr>
            <a:endParaRPr lang="de-DE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1714500" lvl="3" indent="-342900">
              <a:lnSpc>
                <a:spcPct val="150000"/>
              </a:lnSpc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068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08840" y="891292"/>
            <a:ext cx="813690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2800" dirty="0">
              <a:latin typeface="Arial" pitchFamily="34" charset="0"/>
              <a:cs typeface="Arial" pitchFamily="34" charset="0"/>
            </a:endParaRPr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Erstellung einer individuellen Lernausgangslage bei</a:t>
            </a:r>
          </a:p>
          <a:p>
            <a:pPr marL="1257300" lvl="2" indent="-342900">
              <a:lnSpc>
                <a:spcPct val="150000"/>
              </a:lnSpc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	Aufnahme </a:t>
            </a:r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 ggf. Förderdiagnostischer Bericht</a:t>
            </a: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ganzheitliche Förderung durch gebundenen Ganztag</a:t>
            </a:r>
            <a:endParaRPr lang="de-DE" sz="1000" dirty="0">
              <a:latin typeface="Arial" pitchFamily="34" charset="0"/>
              <a:cs typeface="Arial" pitchFamily="34" charset="0"/>
            </a:endParaRPr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Stoffverteilung nach individuellem Bedarf</a:t>
            </a:r>
            <a:endParaRPr lang="de-DE" sz="1000" dirty="0">
              <a:latin typeface="Arial" pitchFamily="34" charset="0"/>
              <a:cs typeface="Arial" pitchFamily="34" charset="0"/>
            </a:endParaRPr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permanente Doppelbesetzung </a:t>
            </a:r>
            <a:endParaRPr lang="de-DE" sz="1000" dirty="0">
              <a:latin typeface="Arial" pitchFamily="34" charset="0"/>
              <a:cs typeface="Arial" pitchFamily="34" charset="0"/>
            </a:endParaRPr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Kleingruppen- und Einzelförderung</a:t>
            </a:r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Aufbau selbstständiger und offener Arbeitsformen</a:t>
            </a:r>
          </a:p>
          <a:p>
            <a:pPr marL="1257300" lvl="2" indent="-342900">
              <a:lnSpc>
                <a:spcPct val="150000"/>
              </a:lnSpc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	z.B. Lerntheken, Gruppenarbeit, Wochenplanarbeit</a:t>
            </a:r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regelmäßiger Wechsel von Anspannungs- und Entspannungsphasen</a:t>
            </a:r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Bewegungsangebote in den Pausen und am Nachmittag</a:t>
            </a:r>
          </a:p>
          <a:p>
            <a:pPr marL="1257300" lvl="2" indent="-342900">
              <a:buFont typeface="Wingdings" pitchFamily="2" charset="2"/>
              <a:buChar char="ü"/>
            </a:pPr>
            <a:endParaRPr lang="de-DE" sz="1000" dirty="0">
              <a:latin typeface="Arial" pitchFamily="34" charset="0"/>
              <a:cs typeface="Arial" pitchFamily="34" charset="0"/>
            </a:endParaRPr>
          </a:p>
          <a:p>
            <a:pPr marL="1257300" lvl="2" indent="-342900"/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lvl="2"/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ensterinhalt horizontal verschieben 3"/>
          <p:cNvSpPr/>
          <p:nvPr/>
        </p:nvSpPr>
        <p:spPr>
          <a:xfrm>
            <a:off x="251520" y="308298"/>
            <a:ext cx="7848872" cy="928340"/>
          </a:xfrm>
          <a:prstGeom prst="horizontalScroll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9.2 Lernen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838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99654" y="1650861"/>
            <a:ext cx="886483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de-DE" sz="2800" dirty="0">
              <a:latin typeface="Arial" pitchFamily="34" charset="0"/>
              <a:cs typeface="Arial" pitchFamily="34" charset="0"/>
            </a:endParaRPr>
          </a:p>
          <a:p>
            <a:pPr marL="1714500" lvl="3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1-2 Tage Praktikum in der Woche</a:t>
            </a:r>
          </a:p>
          <a:p>
            <a:pPr marL="1714500" lvl="3" indent="-342900">
              <a:lnSpc>
                <a:spcPct val="150000"/>
              </a:lnSpc>
            </a:pPr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 2 Tage nur für Schüler im 9.Schulbesuchsjahr möglich</a:t>
            </a:r>
          </a:p>
          <a:p>
            <a:pPr marL="1714500" lvl="3" indent="-342900">
              <a:lnSpc>
                <a:spcPct val="150000"/>
              </a:lnSpc>
            </a:pPr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 Praktikum nur in Ausbildungsberufen möglich</a:t>
            </a:r>
          </a:p>
          <a:p>
            <a:pPr marL="1714500" lvl="3" indent="-342900">
              <a:lnSpc>
                <a:spcPct val="150000"/>
              </a:lnSpc>
            </a:pPr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 Praktikumsbetriebe müssen ebenfalls ausbilden</a:t>
            </a:r>
            <a:endParaRPr lang="de-DE" sz="1000" dirty="0">
              <a:latin typeface="Arial" pitchFamily="34" charset="0"/>
              <a:cs typeface="Arial" pitchFamily="34" charset="0"/>
            </a:endParaRPr>
          </a:p>
          <a:p>
            <a:pPr marL="1714500" lvl="3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Projekt Pausenverkauf </a:t>
            </a:r>
          </a:p>
          <a:p>
            <a:pPr marL="1714500" lvl="3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Zusammenarbeit Arbeitsagentur</a:t>
            </a:r>
          </a:p>
          <a:p>
            <a:pPr marL="1714500" lvl="3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praktische Arbeiten im schulischen Umfeld</a:t>
            </a:r>
          </a:p>
          <a:p>
            <a:pPr marL="1714500" lvl="3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Individuelle Wochenpraktika, auch spontan</a:t>
            </a:r>
          </a:p>
          <a:p>
            <a:pPr marL="1714500" lvl="3" indent="-342900"/>
            <a:r>
              <a:rPr lang="de-DE" sz="2000" dirty="0">
                <a:latin typeface="Arial" pitchFamily="34" charset="0"/>
                <a:cs typeface="Arial" pitchFamily="34" charset="0"/>
              </a:rPr>
              <a:t>	</a:t>
            </a:r>
          </a:p>
          <a:p>
            <a:pPr lvl="3"/>
            <a:endParaRPr lang="de-DE" sz="1000" dirty="0">
              <a:latin typeface="Arial" pitchFamily="34" charset="0"/>
              <a:cs typeface="Arial" pitchFamily="34" charset="0"/>
            </a:endParaRPr>
          </a:p>
          <a:p>
            <a:pPr lvl="3"/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ensterinhalt horizontal verschieben 3"/>
          <p:cNvSpPr/>
          <p:nvPr/>
        </p:nvSpPr>
        <p:spPr>
          <a:xfrm>
            <a:off x="251520" y="308298"/>
            <a:ext cx="7848872" cy="928340"/>
          </a:xfrm>
          <a:prstGeom prst="horizontalScroll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9.3 Eingliederung Beruf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3447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1325473"/>
              </p:ext>
            </p:extLst>
          </p:nvPr>
        </p:nvGraphicFramePr>
        <p:xfrm>
          <a:off x="457200" y="1340770"/>
          <a:ext cx="8229600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387">
                <a:tc>
                  <a:txBody>
                    <a:bodyPr/>
                    <a:lstStyle/>
                    <a:p>
                      <a:r>
                        <a:rPr lang="de-DE" dirty="0"/>
                        <a:t>Zeit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Montag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Dienstag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Mittwoch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Donnerstag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Freitag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387">
                <a:tc>
                  <a:txBody>
                    <a:bodyPr/>
                    <a:lstStyle/>
                    <a:p>
                      <a:r>
                        <a:rPr lang="de-DE" dirty="0"/>
                        <a:t>7:20 – 8:00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de-DE" sz="1400" dirty="0" err="1"/>
                        <a:t>Ankommenszeit</a:t>
                      </a:r>
                      <a:r>
                        <a:rPr lang="de-DE" sz="1400" dirty="0"/>
                        <a:t>, Gespräche, Beziehungsarbeit, </a:t>
                      </a:r>
                      <a:r>
                        <a:rPr lang="de-DE" sz="1400"/>
                        <a:t>individuelle Tagesziele, </a:t>
                      </a:r>
                      <a:r>
                        <a:rPr lang="de-DE" sz="1400" dirty="0"/>
                        <a:t>Tagesstruktur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940241"/>
                  </a:ext>
                </a:extLst>
              </a:tr>
              <a:tr h="365387">
                <a:tc>
                  <a:txBody>
                    <a:bodyPr/>
                    <a:lstStyle/>
                    <a:p>
                      <a:r>
                        <a:rPr lang="de-DE" sz="1600" dirty="0"/>
                        <a:t> 8:00</a:t>
                      </a:r>
                      <a:r>
                        <a:rPr lang="de-DE" sz="1600" baseline="0" dirty="0"/>
                        <a:t> –  8:45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 / Küche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D / Küche</a:t>
                      </a:r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de-DE" sz="1200" dirty="0"/>
                        <a:t>Team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de-DE" sz="1200" baseline="0" dirty="0"/>
                        <a:t>Förderplanung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de-DE" sz="1200" baseline="0" dirty="0"/>
                        <a:t>Elterngespräche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de-DE" sz="1200" baseline="0" dirty="0"/>
                        <a:t>Praktikum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de-DE" sz="1200" baseline="0" dirty="0"/>
                        <a:t> Organisation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de-DE" sz="1200" baseline="0" dirty="0"/>
                        <a:t> Fallkonferenzen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de-DE" sz="1200" baseline="0" dirty="0"/>
                        <a:t> Konzeptarbeit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de-DE" sz="1200" baseline="0" dirty="0"/>
                        <a:t>Psychohygiene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de-DE" sz="1200" baseline="0" dirty="0"/>
                        <a:t>-</a:t>
                      </a:r>
                      <a:r>
                        <a:rPr lang="de-DE" sz="1200" baseline="0" dirty="0" err="1"/>
                        <a:t>Teambuilding</a:t>
                      </a:r>
                      <a:endParaRPr lang="de-DE" sz="1200" baseline="0" dirty="0"/>
                    </a:p>
                    <a:p>
                      <a:pPr>
                        <a:buFontTx/>
                        <a:buNone/>
                      </a:pPr>
                      <a:endParaRPr lang="de-DE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 / Küche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D/M/E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605">
                <a:tc>
                  <a:txBody>
                    <a:bodyPr/>
                    <a:lstStyle/>
                    <a:p>
                      <a:r>
                        <a:rPr lang="de-DE" sz="1600" dirty="0"/>
                        <a:t> 8:45</a:t>
                      </a:r>
                      <a:r>
                        <a:rPr lang="de-DE" sz="1600" baseline="0" dirty="0"/>
                        <a:t> –  9:30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 / Küche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D / Küche</a:t>
                      </a:r>
                    </a:p>
                    <a:p>
                      <a:r>
                        <a:rPr lang="de-DE" sz="1400" dirty="0"/>
                        <a:t>Pausenverkauf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 / Küche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D/M/E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478">
                <a:tc>
                  <a:txBody>
                    <a:bodyPr/>
                    <a:lstStyle/>
                    <a:p>
                      <a:r>
                        <a:rPr lang="de-DE" sz="1600" dirty="0"/>
                        <a:t> 9:45 – 10:30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Ma/Küche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Ma / Küche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Bewegung und Hygiene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0605">
                <a:tc>
                  <a:txBody>
                    <a:bodyPr/>
                    <a:lstStyle/>
                    <a:p>
                      <a:r>
                        <a:rPr lang="de-DE" sz="1600" dirty="0"/>
                        <a:t>10:30 –</a:t>
                      </a:r>
                      <a:r>
                        <a:rPr lang="de-DE" sz="1600" baseline="0" dirty="0"/>
                        <a:t> 11:15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Ma</a:t>
                      </a:r>
                    </a:p>
                    <a:p>
                      <a:r>
                        <a:rPr lang="de-DE" sz="1400" dirty="0"/>
                        <a:t>Pausenverkauf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Ma / Küche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Schwimmbad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387">
                <a:tc>
                  <a:txBody>
                    <a:bodyPr/>
                    <a:lstStyle/>
                    <a:p>
                      <a:r>
                        <a:rPr lang="de-DE" sz="1600" dirty="0"/>
                        <a:t>11:30 – 12:15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Sport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Kunst/WTG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Schwimmbad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0669">
                <a:tc>
                  <a:txBody>
                    <a:bodyPr/>
                    <a:lstStyle/>
                    <a:p>
                      <a:r>
                        <a:rPr lang="de-DE" sz="1600" dirty="0"/>
                        <a:t>12:15</a:t>
                      </a:r>
                      <a:r>
                        <a:rPr lang="de-DE" sz="1600" baseline="0" dirty="0"/>
                        <a:t> – 13:00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Bewegungs-freizeit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Sport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Sportplatz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387">
                <a:tc>
                  <a:txBody>
                    <a:bodyPr/>
                    <a:lstStyle/>
                    <a:p>
                      <a:r>
                        <a:rPr lang="de-DE" sz="1600" dirty="0"/>
                        <a:t>13:00 – 13:30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Mittagessen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Mittagessen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Mittagessen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387">
                <a:tc>
                  <a:txBody>
                    <a:bodyPr/>
                    <a:lstStyle/>
                    <a:p>
                      <a:r>
                        <a:rPr lang="de-DE" sz="1600" dirty="0"/>
                        <a:t>13:30 – 14:00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Studierzeit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Studierzeit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Studierzeit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387">
                <a:tc>
                  <a:txBody>
                    <a:bodyPr/>
                    <a:lstStyle/>
                    <a:p>
                      <a:r>
                        <a:rPr lang="de-DE" sz="1600" dirty="0"/>
                        <a:t>14:00 – 15:30</a:t>
                      </a:r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de-DE" sz="1400" dirty="0"/>
                        <a:t>Spiel-</a:t>
                      </a:r>
                      <a:r>
                        <a:rPr lang="de-DE" sz="1400" baseline="0" dirty="0"/>
                        <a:t> und Bewegungsangebote, Beziehungspflege, Reflektion und Tagesabschluss</a:t>
                      </a:r>
                      <a:endParaRPr lang="de-DE" sz="14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Einkauf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14:00 – 15:30</a:t>
                      </a:r>
                    </a:p>
                    <a:p>
                      <a:endParaRPr lang="de-DE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Spiele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15</a:t>
            </a:fld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10) Stundenplan - Schüler</a:t>
            </a:r>
          </a:p>
        </p:txBody>
      </p:sp>
    </p:spTree>
    <p:extLst>
      <p:ext uri="{BB962C8B-B14F-4D97-AF65-F5344CB8AC3E}">
        <p14:creationId xmlns:p14="http://schemas.microsoft.com/office/powerpoint/2010/main" val="40562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ensterinhalt horizontal verschieben 1"/>
          <p:cNvSpPr/>
          <p:nvPr/>
        </p:nvSpPr>
        <p:spPr>
          <a:xfrm>
            <a:off x="251520" y="308298"/>
            <a:ext cx="7848872" cy="92834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11) Abschlüsse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11560" y="220486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lvl="2"/>
            <a:endParaRPr lang="de-DE" sz="2400" dirty="0">
              <a:latin typeface="Arial" pitchFamily="34" charset="0"/>
              <a:cs typeface="Arial" pitchFamily="34" charset="0"/>
            </a:endParaRPr>
          </a:p>
          <a:p>
            <a:pPr lvl="2"/>
            <a:endParaRPr lang="de-DE" sz="2400" dirty="0">
              <a:latin typeface="Arial" pitchFamily="34" charset="0"/>
              <a:cs typeface="Arial" pitchFamily="34" charset="0"/>
            </a:endParaRPr>
          </a:p>
          <a:p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16</a:t>
            </a:fld>
            <a:endParaRPr lang="de-DE" dirty="0"/>
          </a:p>
        </p:txBody>
      </p:sp>
      <p:sp>
        <p:nvSpPr>
          <p:cNvPr id="6" name="Textfeld 2"/>
          <p:cNvSpPr txBox="1"/>
          <p:nvPr/>
        </p:nvSpPr>
        <p:spPr>
          <a:xfrm>
            <a:off x="323528" y="1335246"/>
            <a:ext cx="8280920" cy="7001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2800" dirty="0"/>
          </a:p>
          <a:p>
            <a:pPr marL="457200" indent="-457200"/>
            <a:r>
              <a:rPr lang="de-DE" sz="2400" dirty="0">
                <a:latin typeface="Arial" pitchFamily="34" charset="0"/>
                <a:cs typeface="Arial" pitchFamily="34" charset="0"/>
              </a:rPr>
              <a:t>		</a:t>
            </a:r>
            <a:r>
              <a:rPr lang="de-DE" sz="2400" u="sng" dirty="0">
                <a:latin typeface="Arial" pitchFamily="34" charset="0"/>
                <a:cs typeface="Arial" pitchFamily="34" charset="0"/>
              </a:rPr>
              <a:t>Mögliche Abschlüsse in der G 7-9</a:t>
            </a:r>
          </a:p>
          <a:p>
            <a:pPr marL="457200" indent="-457200">
              <a:buBlip>
                <a:blip r:embed="rId2"/>
              </a:buBlip>
            </a:pPr>
            <a:endParaRPr lang="de-DE" sz="2000" u="sng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2000" dirty="0">
                <a:sym typeface="Wingdings" pitchFamily="2" charset="2"/>
              </a:rPr>
              <a:t>	</a:t>
            </a:r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 Erfolgreicher Mittelschulabschluss</a:t>
            </a:r>
          </a:p>
          <a:p>
            <a:pPr>
              <a:lnSpc>
                <a:spcPct val="150000"/>
              </a:lnSpc>
            </a:pPr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	 Individuelles Abgangszeugnis der G 7-9</a:t>
            </a:r>
          </a:p>
          <a:p>
            <a:pPr>
              <a:lnSpc>
                <a:spcPct val="150000"/>
              </a:lnSpc>
            </a:pPr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	 Qualifizierender Mittelschulabschluss </a:t>
            </a:r>
          </a:p>
          <a:p>
            <a:pPr>
              <a:lnSpc>
                <a:spcPct val="150000"/>
              </a:lnSpc>
            </a:pPr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		 bei Voll- oder Teilintegration eines Schülers in die 		     Regelklasse</a:t>
            </a:r>
          </a:p>
          <a:p>
            <a:pPr>
              <a:lnSpc>
                <a:spcPct val="150000"/>
              </a:lnSpc>
            </a:pPr>
            <a:r>
              <a:rPr lang="de-DE" sz="20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	</a:t>
            </a:r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	 bei Schulzeitverlängerung im BVJ/k der Albert-</a:t>
            </a:r>
          </a:p>
          <a:p>
            <a:pPr>
              <a:lnSpc>
                <a:spcPct val="150000"/>
              </a:lnSpc>
            </a:pPr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		    Schweitzer MS bzw. in den BV - Klassen der 			    Berufsschulen in Schweinfurt</a:t>
            </a:r>
          </a:p>
          <a:p>
            <a:pPr>
              <a:lnSpc>
                <a:spcPct val="150000"/>
              </a:lnSpc>
            </a:pPr>
            <a:endParaRPr lang="de-DE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endParaRPr lang="de-DE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endParaRPr lang="de-DE" sz="900" dirty="0"/>
          </a:p>
          <a:p>
            <a:endParaRPr lang="de-DE" sz="900" dirty="0"/>
          </a:p>
          <a:p>
            <a:pPr marL="457200" indent="-457200"/>
            <a:endParaRPr lang="de-DE" sz="2000" u="sng" dirty="0">
              <a:latin typeface="Arial" pitchFamily="34" charset="0"/>
              <a:cs typeface="Arial" pitchFamily="34" charset="0"/>
            </a:endParaRPr>
          </a:p>
          <a:p>
            <a:r>
              <a:rPr lang="de-DE" sz="2000" dirty="0">
                <a:sym typeface="Wingdings" pitchFamily="2" charset="2"/>
              </a:rPr>
              <a:t>		</a:t>
            </a:r>
            <a:endParaRPr lang="de-DE" sz="2000" dirty="0"/>
          </a:p>
          <a:p>
            <a:pPr marL="457200" indent="-457200"/>
            <a:endParaRPr lang="de-DE" sz="900" dirty="0"/>
          </a:p>
          <a:p>
            <a:pPr marL="457200" indent="-457200"/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382036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ensterinhalt horizontal verschieben 1"/>
          <p:cNvSpPr/>
          <p:nvPr/>
        </p:nvSpPr>
        <p:spPr>
          <a:xfrm>
            <a:off x="251520" y="308298"/>
            <a:ext cx="7848872" cy="92834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12) Kooperation und Netzwerk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17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2627784" y="3140968"/>
            <a:ext cx="3312368" cy="86177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3200" b="1" i="1" u="sng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 7-9</a:t>
            </a:r>
          </a:p>
          <a:p>
            <a:pPr algn="ctr"/>
            <a:r>
              <a:rPr lang="de-DE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an der Albert-Schweitzer-MS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2915816" y="1412776"/>
            <a:ext cx="3168352" cy="95410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latin typeface="Arial" pitchFamily="34" charset="0"/>
                <a:cs typeface="Arial" pitchFamily="34" charset="0"/>
              </a:rPr>
              <a:t>Heide – Schule</a:t>
            </a:r>
          </a:p>
          <a:p>
            <a:pPr algn="ctr"/>
            <a:r>
              <a:rPr lang="de-DE" sz="1400" b="1" dirty="0">
                <a:latin typeface="Arial" pitchFamily="34" charset="0"/>
                <a:cs typeface="Arial" pitchFamily="34" charset="0"/>
              </a:rPr>
              <a:t>Schwebheim</a:t>
            </a:r>
          </a:p>
          <a:p>
            <a:pPr algn="ctr"/>
            <a:r>
              <a:rPr lang="de-DE" sz="1400" b="1" dirty="0">
                <a:latin typeface="Arial" pitchFamily="34" charset="0"/>
                <a:cs typeface="Arial" pitchFamily="34" charset="0"/>
              </a:rPr>
              <a:t>(sonderpädagogisches Förderzentrum)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107504" y="2348880"/>
            <a:ext cx="3168352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latin typeface="Arial" pitchFamily="34" charset="0"/>
                <a:cs typeface="Arial" pitchFamily="34" charset="0"/>
              </a:rPr>
              <a:t>Jugendamt Stadt und Landkreis Schweinfurt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-684584" y="3573016"/>
            <a:ext cx="3168352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latin typeface="Arial" pitchFamily="34" charset="0"/>
                <a:cs typeface="Arial" pitchFamily="34" charset="0"/>
              </a:rPr>
              <a:t>Freie Träger der Berufsvorbereitung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5112568" y="4869160"/>
            <a:ext cx="3779912" cy="116955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1400" b="1">
                <a:latin typeface="Arial" pitchFamily="34" charset="0"/>
                <a:cs typeface="Arial" pitchFamily="34" charset="0"/>
              </a:rPr>
              <a:t>BVJ/k</a:t>
            </a:r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1400" b="1" dirty="0">
                <a:latin typeface="Arial" pitchFamily="34" charset="0"/>
                <a:cs typeface="Arial" pitchFamily="34" charset="0"/>
              </a:rPr>
              <a:t>Dr. Georg-Schäfer-Schule – Staatliche BS I Schweinfurt</a:t>
            </a:r>
          </a:p>
          <a:p>
            <a:pPr algn="ctr"/>
            <a:r>
              <a:rPr lang="de-DE" sz="1400" b="1" dirty="0">
                <a:latin typeface="Arial" pitchFamily="34" charset="0"/>
                <a:cs typeface="Arial" pitchFamily="34" charset="0"/>
              </a:rPr>
              <a:t>Schulzentrum Alfons Goppel – Staatliche BS III Schweinfurt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5940152" y="2276872"/>
            <a:ext cx="3168352" cy="73866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latin typeface="Arial" pitchFamily="34" charset="0"/>
                <a:cs typeface="Arial" pitchFamily="34" charset="0"/>
              </a:rPr>
              <a:t>Adolf-</a:t>
            </a:r>
            <a:r>
              <a:rPr lang="de-DE" sz="1400" b="1" dirty="0" err="1">
                <a:latin typeface="Arial" pitchFamily="34" charset="0"/>
                <a:cs typeface="Arial" pitchFamily="34" charset="0"/>
              </a:rPr>
              <a:t>Kolping</a:t>
            </a:r>
            <a:r>
              <a:rPr lang="de-DE" sz="1400" b="1" dirty="0">
                <a:latin typeface="Arial" pitchFamily="34" charset="0"/>
                <a:cs typeface="Arial" pitchFamily="34" charset="0"/>
              </a:rPr>
              <a:t>-Schule Schweinfurt</a:t>
            </a:r>
          </a:p>
          <a:p>
            <a:pPr algn="ctr"/>
            <a:r>
              <a:rPr lang="de-DE" sz="1400" b="1" dirty="0">
                <a:latin typeface="Arial" pitchFamily="34" charset="0"/>
                <a:cs typeface="Arial" pitchFamily="34" charset="0"/>
              </a:rPr>
              <a:t>(Berufsschule zur sonderpädagogischen Förderung)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6082343" y="3841303"/>
            <a:ext cx="3168352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latin typeface="Arial" pitchFamily="34" charset="0"/>
                <a:cs typeface="Arial" pitchFamily="34" charset="0"/>
              </a:rPr>
              <a:t>Arbeitsagentur und Jobcenter Schweinfurt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1403648" y="5210036"/>
            <a:ext cx="3168352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latin typeface="Arial" pitchFamily="34" charset="0"/>
                <a:cs typeface="Arial" pitchFamily="34" charset="0"/>
              </a:rPr>
              <a:t>Medizinisch-psychologische Fachdienste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107504" y="4581128"/>
            <a:ext cx="3168352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latin typeface="Arial" pitchFamily="34" charset="0"/>
                <a:cs typeface="Arial" pitchFamily="34" charset="0"/>
              </a:rPr>
              <a:t>Lokale Praktikumsbetriebe</a:t>
            </a:r>
          </a:p>
        </p:txBody>
      </p:sp>
      <p:cxnSp>
        <p:nvCxnSpPr>
          <p:cNvPr id="18" name="Gerade Verbindung mit Pfeil 17"/>
          <p:cNvCxnSpPr>
            <a:stCxn id="8" idx="0"/>
          </p:cNvCxnSpPr>
          <p:nvPr/>
        </p:nvCxnSpPr>
        <p:spPr>
          <a:xfrm flipV="1">
            <a:off x="4283968" y="2420888"/>
            <a:ext cx="72008" cy="720080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V="1">
            <a:off x="5292080" y="2996952"/>
            <a:ext cx="648072" cy="504056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>
            <a:off x="5580112" y="3933056"/>
            <a:ext cx="576064" cy="0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>
            <a:off x="5580112" y="4437112"/>
            <a:ext cx="504056" cy="504056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>
            <a:off x="3779912" y="4509120"/>
            <a:ext cx="0" cy="648072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H="1">
            <a:off x="2627784" y="4149080"/>
            <a:ext cx="288032" cy="360040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/>
          <p:nvPr/>
        </p:nvCxnSpPr>
        <p:spPr>
          <a:xfrm flipH="1">
            <a:off x="1979712" y="3861048"/>
            <a:ext cx="720080" cy="0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 flipH="1" flipV="1">
            <a:off x="3131840" y="2852936"/>
            <a:ext cx="648072" cy="360040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326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ensterinhalt horizontal verschieben 1"/>
          <p:cNvSpPr/>
          <p:nvPr/>
        </p:nvSpPr>
        <p:spPr>
          <a:xfrm>
            <a:off x="251520" y="308298"/>
            <a:ext cx="7848872" cy="92834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13) Impressum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18</a:t>
            </a:fld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51520" y="1772816"/>
            <a:ext cx="63016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Albert-Schweitzer-MS Schweinfurt </a:t>
            </a: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Albert-Schweitzer-Str. 3</a:t>
            </a:r>
          </a:p>
          <a:p>
            <a:endParaRPr lang="de-DE" dirty="0">
              <a:latin typeface="Arial" pitchFamily="34" charset="0"/>
              <a:cs typeface="Arial" pitchFamily="34" charset="0"/>
            </a:endParaRP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D-97424 Schweinfurt </a:t>
            </a:r>
          </a:p>
          <a:p>
            <a:endParaRPr lang="de-DE" dirty="0">
              <a:latin typeface="Arial" pitchFamily="34" charset="0"/>
              <a:cs typeface="Arial" pitchFamily="34" charset="0"/>
            </a:endParaRP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Telefon: +49 (0) 97 21 / 51-852</a:t>
            </a: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Telefax: +49 (0) 97 21 / 51-850 </a:t>
            </a:r>
          </a:p>
          <a:p>
            <a:endParaRPr lang="de-DE" dirty="0">
              <a:latin typeface="Arial" pitchFamily="34" charset="0"/>
              <a:cs typeface="Arial" pitchFamily="34" charset="0"/>
            </a:endParaRPr>
          </a:p>
          <a:p>
            <a:endParaRPr lang="de-DE" dirty="0">
              <a:latin typeface="Arial" pitchFamily="34" charset="0"/>
              <a:cs typeface="Arial" pitchFamily="34" charset="0"/>
            </a:endParaRPr>
          </a:p>
          <a:p>
            <a:endParaRPr lang="de-DE" dirty="0">
              <a:latin typeface="Arial" pitchFamily="34" charset="0"/>
              <a:cs typeface="Arial" pitchFamily="34" charset="0"/>
            </a:endParaRP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E-Mail:  </a:t>
            </a: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a.schweitzer-mittelschule@schweinfurt.de </a:t>
            </a: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Internet: </a:t>
            </a: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http://www.albert-schweitzer-mittelschule-schweinfurt.de 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036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19</a:t>
            </a:fld>
            <a:endParaRPr lang="de-DE" dirty="0"/>
          </a:p>
        </p:txBody>
      </p:sp>
      <p:sp>
        <p:nvSpPr>
          <p:cNvPr id="3" name="Fensterinhalt horizontal verschieben 2"/>
          <p:cNvSpPr/>
          <p:nvPr/>
        </p:nvSpPr>
        <p:spPr>
          <a:xfrm>
            <a:off x="251520" y="308298"/>
            <a:ext cx="7848872" cy="92834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Denkanstöße</a:t>
            </a:r>
          </a:p>
        </p:txBody>
      </p:sp>
      <p:pic>
        <p:nvPicPr>
          <p:cNvPr id="1027" name="Picture 3" descr="E:\KLassenvorstellung\Bilder\IMG-20180720-WA0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597" y="1236638"/>
            <a:ext cx="3845818" cy="531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38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ensterinhalt horizontal verschieben 3"/>
          <p:cNvSpPr/>
          <p:nvPr/>
        </p:nvSpPr>
        <p:spPr>
          <a:xfrm>
            <a:off x="251520" y="308298"/>
            <a:ext cx="7848872" cy="92834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INHALT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339752" y="1628800"/>
            <a:ext cx="444403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de-DE" sz="2200" b="1">
                <a:latin typeface="Arial" pitchFamily="34" charset="0"/>
                <a:cs typeface="Arial" pitchFamily="34" charset="0"/>
              </a:rPr>
              <a:t>  Organisation</a:t>
            </a:r>
            <a:endParaRPr lang="de-DE" sz="22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de-DE" sz="2200" b="1" dirty="0">
                <a:latin typeface="Arial" pitchFamily="34" charset="0"/>
                <a:cs typeface="Arial" pitchFamily="34" charset="0"/>
              </a:rPr>
              <a:t>  Zusammensetzung G 7-9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2200" b="1" dirty="0">
                <a:latin typeface="Arial" pitchFamily="34" charset="0"/>
                <a:cs typeface="Arial" pitchFamily="34" charset="0"/>
              </a:rPr>
              <a:t>  Zielgruppe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2200" b="1" dirty="0">
                <a:latin typeface="Arial" pitchFamily="34" charset="0"/>
                <a:cs typeface="Arial" pitchFamily="34" charset="0"/>
              </a:rPr>
              <a:t>  Ziele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2200" b="1" dirty="0">
                <a:latin typeface="Arial" pitchFamily="34" charset="0"/>
                <a:cs typeface="Arial" pitchFamily="34" charset="0"/>
              </a:rPr>
              <a:t>  Aufnahmekriterien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2200" b="1" dirty="0">
                <a:latin typeface="Arial" pitchFamily="34" charset="0"/>
                <a:cs typeface="Arial" pitchFamily="34" charset="0"/>
              </a:rPr>
              <a:t>  Aufnahme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2200" b="1" dirty="0">
                <a:latin typeface="Arial" pitchFamily="34" charset="0"/>
                <a:cs typeface="Arial" pitchFamily="34" charset="0"/>
              </a:rPr>
              <a:t>  Grenzen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2200" b="1" dirty="0">
                <a:latin typeface="Arial" pitchFamily="34" charset="0"/>
                <a:cs typeface="Arial" pitchFamily="34" charset="0"/>
              </a:rPr>
              <a:t>  Jugendhilfe in der Klasse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2200" b="1" dirty="0">
                <a:latin typeface="Arial" pitchFamily="34" charset="0"/>
                <a:cs typeface="Arial" pitchFamily="34" charset="0"/>
              </a:rPr>
              <a:t>  Förderschwerpunkte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2200" b="1" dirty="0">
                <a:latin typeface="Arial" pitchFamily="34" charset="0"/>
                <a:cs typeface="Arial" pitchFamily="34" charset="0"/>
              </a:rPr>
              <a:t> Stundenplan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2200" b="1" dirty="0">
                <a:latin typeface="Arial" pitchFamily="34" charset="0"/>
                <a:cs typeface="Arial" pitchFamily="34" charset="0"/>
              </a:rPr>
              <a:t> Abschlüsse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2200" b="1" dirty="0">
                <a:latin typeface="Arial" pitchFamily="34" charset="0"/>
                <a:cs typeface="Arial" pitchFamily="34" charset="0"/>
              </a:rPr>
              <a:t> Kooperation und Netzwerk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617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20</a:t>
            </a:fld>
            <a:endParaRPr lang="de-DE" dirty="0"/>
          </a:p>
        </p:txBody>
      </p:sp>
      <p:pic>
        <p:nvPicPr>
          <p:cNvPr id="1026" name="Picture 2" descr="E:\KLassenvorstellung\Bilder\IMG-20180720-WA0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0"/>
            <a:ext cx="6696744" cy="6696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320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21</a:t>
            </a:fld>
            <a:endParaRPr lang="de-DE" dirty="0"/>
          </a:p>
        </p:txBody>
      </p:sp>
      <p:pic>
        <p:nvPicPr>
          <p:cNvPr id="2050" name="Picture 2" descr="E:\KLassenvorstellung\Bilder\IMG-20180720-WA00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60648"/>
            <a:ext cx="6418114" cy="6418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2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22</a:t>
            </a:fld>
            <a:endParaRPr lang="de-DE" dirty="0"/>
          </a:p>
        </p:txBody>
      </p:sp>
      <p:pic>
        <p:nvPicPr>
          <p:cNvPr id="3074" name="Picture 2" descr="E:\KLassenvorstellung\Bilder\IMG-20180721-WA0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05544"/>
            <a:ext cx="6433120" cy="643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7385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23</a:t>
            </a:fld>
            <a:endParaRPr lang="de-DE" dirty="0"/>
          </a:p>
        </p:txBody>
      </p:sp>
      <p:pic>
        <p:nvPicPr>
          <p:cNvPr id="4098" name="Picture 2" descr="E:\KLassenvorstellung\Bilder\IMG-20180720-WA0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11336"/>
            <a:ext cx="6530032" cy="6530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3292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3" name="Fensterinhalt horizontal verschieben 2"/>
          <p:cNvSpPr/>
          <p:nvPr/>
        </p:nvSpPr>
        <p:spPr>
          <a:xfrm>
            <a:off x="251520" y="308298"/>
            <a:ext cx="7848872" cy="92834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1) Organisation</a:t>
            </a:r>
          </a:p>
        </p:txBody>
      </p:sp>
      <p:sp>
        <p:nvSpPr>
          <p:cNvPr id="6" name="Rechteck 5"/>
          <p:cNvSpPr/>
          <p:nvPr/>
        </p:nvSpPr>
        <p:spPr>
          <a:xfrm>
            <a:off x="259369" y="2132856"/>
            <a:ext cx="8982744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Regierung von Unterfranken</a:t>
            </a:r>
          </a:p>
          <a:p>
            <a:pPr marL="1657350" lvl="3" indent="-285750">
              <a:spcBef>
                <a:spcPts val="300"/>
              </a:spcBef>
              <a:spcAft>
                <a:spcPts val="300"/>
              </a:spcAft>
              <a:buFont typeface="Symbol" pitchFamily="18" charset="2"/>
              <a:buChar char="-"/>
            </a:pPr>
            <a:r>
              <a:rPr lang="de-DE" dirty="0">
                <a:latin typeface="Arial" pitchFamily="34" charset="0"/>
                <a:cs typeface="Arial" pitchFamily="34" charset="0"/>
              </a:rPr>
              <a:t>MSD (Mobiler sonderpädagogischer Dienst) / 1 Vollzeitstelle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endParaRPr lang="de-DE" dirty="0">
              <a:latin typeface="Arial" pitchFamily="34" charset="0"/>
              <a:cs typeface="Arial" pitchFamily="34" charset="0"/>
            </a:endParaRPr>
          </a:p>
          <a:p>
            <a:pPr marL="1257300" lvl="2" indent="-34290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Schulverbund Schweinfurt Stadt</a:t>
            </a:r>
          </a:p>
          <a:p>
            <a:pPr marL="1657350" lvl="3" indent="-285750">
              <a:spcBef>
                <a:spcPts val="300"/>
              </a:spcBef>
              <a:spcAft>
                <a:spcPts val="300"/>
              </a:spcAft>
              <a:buFont typeface="Symbol" pitchFamily="18" charset="2"/>
              <a:buChar char="-"/>
            </a:pPr>
            <a:r>
              <a:rPr lang="de-DE" dirty="0">
                <a:latin typeface="Arial" pitchFamily="34" charset="0"/>
                <a:cs typeface="Arial" pitchFamily="34" charset="0"/>
              </a:rPr>
              <a:t>Lehrer/innen 1 Vollzeit und eine 9-Stunden Kraft</a:t>
            </a: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lvl="2">
              <a:spcBef>
                <a:spcPts val="300"/>
              </a:spcBef>
              <a:spcAft>
                <a:spcPts val="300"/>
              </a:spcAft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1257300" lvl="2" indent="-34290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Stadt- und Landkreis Schweinfurt</a:t>
            </a:r>
          </a:p>
          <a:p>
            <a:pPr marL="1657350" lvl="3" indent="-285750">
              <a:spcBef>
                <a:spcPts val="300"/>
              </a:spcBef>
              <a:spcAft>
                <a:spcPts val="300"/>
              </a:spcAft>
              <a:buFont typeface="Symbol" pitchFamily="18" charset="2"/>
              <a:buChar char="-"/>
            </a:pPr>
            <a:r>
              <a:rPr lang="de-DE" dirty="0">
                <a:latin typeface="Arial" pitchFamily="34" charset="0"/>
                <a:cs typeface="Arial" pitchFamily="34" charset="0"/>
              </a:rPr>
              <a:t>Diplomsozialpädagoge/in / 0,5 Stelle 23 h</a:t>
            </a:r>
            <a:endParaRPr lang="de-DE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36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ensterinhalt horizontal verschieben 2"/>
          <p:cNvSpPr/>
          <p:nvPr/>
        </p:nvSpPr>
        <p:spPr>
          <a:xfrm>
            <a:off x="251520" y="308298"/>
            <a:ext cx="7848872" cy="92834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2) Zusammensetzung G 7-9</a:t>
            </a:r>
          </a:p>
        </p:txBody>
      </p:sp>
      <p:sp>
        <p:nvSpPr>
          <p:cNvPr id="6" name="Zylinder 5"/>
          <p:cNvSpPr/>
          <p:nvPr/>
        </p:nvSpPr>
        <p:spPr>
          <a:xfrm>
            <a:off x="251520" y="1447947"/>
            <a:ext cx="8712968" cy="1368152"/>
          </a:xfrm>
          <a:prstGeom prst="can">
            <a:avLst>
              <a:gd name="adj" fmla="val 2905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3491880" y="1448644"/>
            <a:ext cx="2844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Unsere Schüler</a:t>
            </a:r>
          </a:p>
        </p:txBody>
      </p:sp>
      <p:grpSp>
        <p:nvGrpSpPr>
          <p:cNvPr id="30" name="Gruppieren 29"/>
          <p:cNvGrpSpPr/>
          <p:nvPr/>
        </p:nvGrpSpPr>
        <p:grpSpPr>
          <a:xfrm>
            <a:off x="650344" y="2114274"/>
            <a:ext cx="7915319" cy="297993"/>
            <a:chOff x="405702" y="2122062"/>
            <a:chExt cx="7915319" cy="297993"/>
          </a:xfrm>
        </p:grpSpPr>
        <p:sp>
          <p:nvSpPr>
            <p:cNvPr id="8" name="Ellipse 7"/>
            <p:cNvSpPr/>
            <p:nvPr/>
          </p:nvSpPr>
          <p:spPr>
            <a:xfrm>
              <a:off x="405702" y="2132023"/>
              <a:ext cx="360040" cy="28803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 dirty="0"/>
            </a:p>
          </p:txBody>
        </p:sp>
        <p:sp>
          <p:nvSpPr>
            <p:cNvPr id="9" name="Ellipse 8"/>
            <p:cNvSpPr/>
            <p:nvPr/>
          </p:nvSpPr>
          <p:spPr>
            <a:xfrm>
              <a:off x="1235028" y="2132023"/>
              <a:ext cx="360040" cy="28803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 dirty="0"/>
            </a:p>
          </p:txBody>
        </p:sp>
        <p:sp>
          <p:nvSpPr>
            <p:cNvPr id="10" name="Ellipse 9"/>
            <p:cNvSpPr/>
            <p:nvPr/>
          </p:nvSpPr>
          <p:spPr>
            <a:xfrm>
              <a:off x="2062305" y="2122062"/>
              <a:ext cx="360040" cy="28803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 dirty="0"/>
            </a:p>
          </p:txBody>
        </p:sp>
        <p:sp>
          <p:nvSpPr>
            <p:cNvPr id="11" name="Ellipse 10"/>
            <p:cNvSpPr/>
            <p:nvPr/>
          </p:nvSpPr>
          <p:spPr>
            <a:xfrm>
              <a:off x="2880003" y="2122062"/>
              <a:ext cx="360040" cy="28803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 dirty="0"/>
            </a:p>
          </p:txBody>
        </p:sp>
        <p:sp>
          <p:nvSpPr>
            <p:cNvPr id="12" name="Ellipse 11"/>
            <p:cNvSpPr/>
            <p:nvPr/>
          </p:nvSpPr>
          <p:spPr>
            <a:xfrm>
              <a:off x="3747267" y="2122062"/>
              <a:ext cx="360040" cy="28803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 dirty="0"/>
            </a:p>
          </p:txBody>
        </p:sp>
        <p:sp>
          <p:nvSpPr>
            <p:cNvPr id="13" name="Ellipse 12"/>
            <p:cNvSpPr/>
            <p:nvPr/>
          </p:nvSpPr>
          <p:spPr>
            <a:xfrm>
              <a:off x="4577279" y="2132023"/>
              <a:ext cx="360040" cy="28803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 dirty="0"/>
            </a:p>
          </p:txBody>
        </p:sp>
        <p:sp>
          <p:nvSpPr>
            <p:cNvPr id="14" name="Ellipse 13"/>
            <p:cNvSpPr/>
            <p:nvPr/>
          </p:nvSpPr>
          <p:spPr>
            <a:xfrm>
              <a:off x="7164288" y="2122062"/>
              <a:ext cx="360040" cy="28803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 dirty="0"/>
            </a:p>
          </p:txBody>
        </p:sp>
        <p:sp>
          <p:nvSpPr>
            <p:cNvPr id="15" name="Ellipse 14"/>
            <p:cNvSpPr/>
            <p:nvPr/>
          </p:nvSpPr>
          <p:spPr>
            <a:xfrm>
              <a:off x="5472100" y="2132023"/>
              <a:ext cx="360040" cy="28803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 dirty="0"/>
            </a:p>
          </p:txBody>
        </p:sp>
        <p:sp>
          <p:nvSpPr>
            <p:cNvPr id="16" name="Ellipse 15"/>
            <p:cNvSpPr/>
            <p:nvPr/>
          </p:nvSpPr>
          <p:spPr>
            <a:xfrm>
              <a:off x="6301947" y="2122062"/>
              <a:ext cx="360040" cy="28803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 dirty="0"/>
            </a:p>
          </p:txBody>
        </p:sp>
        <p:sp>
          <p:nvSpPr>
            <p:cNvPr id="17" name="Ellipse 16"/>
            <p:cNvSpPr/>
            <p:nvPr/>
          </p:nvSpPr>
          <p:spPr>
            <a:xfrm>
              <a:off x="7960981" y="2132023"/>
              <a:ext cx="360040" cy="28803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 dirty="0"/>
            </a:p>
          </p:txBody>
        </p:sp>
      </p:grpSp>
      <p:sp>
        <p:nvSpPr>
          <p:cNvPr id="18" name="Zylinder 17"/>
          <p:cNvSpPr/>
          <p:nvPr/>
        </p:nvSpPr>
        <p:spPr>
          <a:xfrm>
            <a:off x="251520" y="3356991"/>
            <a:ext cx="8712968" cy="3412775"/>
          </a:xfrm>
          <a:prstGeom prst="can">
            <a:avLst>
              <a:gd name="adj" fmla="val 1414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" name="Textfeld 17"/>
          <p:cNvSpPr txBox="1"/>
          <p:nvPr/>
        </p:nvSpPr>
        <p:spPr>
          <a:xfrm>
            <a:off x="442940" y="4149080"/>
            <a:ext cx="225685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b="1" dirty="0">
                <a:latin typeface="Arial" pitchFamily="34" charset="0"/>
                <a:cs typeface="Arial" pitchFamily="34" charset="0"/>
              </a:rPr>
              <a:t>Sozialpädagoge/in</a:t>
            </a:r>
          </a:p>
          <a:p>
            <a:endParaRPr lang="de-DE" sz="1400" dirty="0">
              <a:latin typeface="Arial" pitchFamily="34" charset="0"/>
              <a:cs typeface="Arial" pitchFamily="34" charset="0"/>
            </a:endParaRPr>
          </a:p>
          <a:p>
            <a:r>
              <a:rPr lang="de-DE" sz="1400" dirty="0">
                <a:latin typeface="Arial" pitchFamily="34" charset="0"/>
                <a:cs typeface="Arial" pitchFamily="34" charset="0"/>
              </a:rPr>
              <a:t>Netzwerkarbeit                 </a:t>
            </a:r>
          </a:p>
          <a:p>
            <a:r>
              <a:rPr lang="de-DE" sz="1400" dirty="0">
                <a:latin typeface="Arial" pitchFamily="34" charset="0"/>
                <a:cs typeface="Arial" pitchFamily="34" charset="0"/>
              </a:rPr>
              <a:t>Elternarbeit	         </a:t>
            </a:r>
          </a:p>
          <a:p>
            <a:r>
              <a:rPr lang="de-DE" sz="1400" dirty="0">
                <a:latin typeface="Arial" pitchFamily="34" charset="0"/>
                <a:cs typeface="Arial" pitchFamily="34" charset="0"/>
              </a:rPr>
              <a:t>Beratung und sozial-        </a:t>
            </a:r>
          </a:p>
          <a:p>
            <a:r>
              <a:rPr lang="de-DE" sz="1400" dirty="0">
                <a:latin typeface="Arial" pitchFamily="34" charset="0"/>
                <a:cs typeface="Arial" pitchFamily="34" charset="0"/>
              </a:rPr>
              <a:t>pädagogische Hilfen</a:t>
            </a:r>
          </a:p>
          <a:p>
            <a:r>
              <a:rPr lang="de-DE" sz="1400" dirty="0">
                <a:latin typeface="Arial" pitchFamily="34" charset="0"/>
                <a:cs typeface="Arial" pitchFamily="34" charset="0"/>
              </a:rPr>
              <a:t>Soz. Gruppenarbeit</a:t>
            </a:r>
          </a:p>
          <a:p>
            <a:r>
              <a:rPr lang="de-DE" sz="1400" dirty="0">
                <a:latin typeface="Arial" pitchFamily="34" charset="0"/>
                <a:cs typeface="Arial" pitchFamily="34" charset="0"/>
              </a:rPr>
              <a:t>Praktikumsakquise und </a:t>
            </a:r>
          </a:p>
          <a:p>
            <a:r>
              <a:rPr lang="de-DE" sz="1400" dirty="0">
                <a:latin typeface="Arial" pitchFamily="34" charset="0"/>
                <a:cs typeface="Arial" pitchFamily="34" charset="0"/>
              </a:rPr>
              <a:t>Koordination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2915816" y="4149080"/>
            <a:ext cx="187220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latin typeface="Arial" pitchFamily="34" charset="0"/>
                <a:cs typeface="Arial" pitchFamily="34" charset="0"/>
              </a:rPr>
              <a:t>Klassenleitung</a:t>
            </a:r>
          </a:p>
          <a:p>
            <a:pPr algn="ctr"/>
            <a:endParaRPr lang="de-DE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1400" dirty="0">
                <a:latin typeface="Arial" pitchFamily="34" charset="0"/>
                <a:cs typeface="Arial" pitchFamily="34" charset="0"/>
              </a:rPr>
              <a:t>Klassenleitung</a:t>
            </a:r>
          </a:p>
          <a:p>
            <a:pPr algn="ctr"/>
            <a:r>
              <a:rPr lang="de-DE" sz="1400" dirty="0">
                <a:latin typeface="Arial" pitchFamily="34" charset="0"/>
                <a:cs typeface="Arial" pitchFamily="34" charset="0"/>
              </a:rPr>
              <a:t>Unterricht</a:t>
            </a:r>
          </a:p>
          <a:p>
            <a:pPr algn="ctr"/>
            <a:r>
              <a:rPr lang="de-DE" sz="1400" dirty="0">
                <a:latin typeface="Arial" pitchFamily="34" charset="0"/>
                <a:cs typeface="Arial" pitchFamily="34" charset="0"/>
              </a:rPr>
              <a:t>Förderplanung</a:t>
            </a:r>
          </a:p>
          <a:p>
            <a:pPr algn="ctr"/>
            <a:r>
              <a:rPr lang="de-DE" sz="1400" dirty="0">
                <a:latin typeface="Arial" pitchFamily="34" charset="0"/>
                <a:cs typeface="Arial" pitchFamily="34" charset="0"/>
              </a:rPr>
              <a:t>Organisation</a:t>
            </a:r>
          </a:p>
          <a:p>
            <a:pPr algn="ctr"/>
            <a:r>
              <a:rPr lang="de-DE" sz="1400" dirty="0">
                <a:latin typeface="Arial" pitchFamily="34" charset="0"/>
                <a:cs typeface="Arial" pitchFamily="34" charset="0"/>
              </a:rPr>
              <a:t>Elternarbeit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588224" y="4149080"/>
            <a:ext cx="187220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latin typeface="Arial" pitchFamily="34" charset="0"/>
                <a:cs typeface="Arial" pitchFamily="34" charset="0"/>
              </a:rPr>
              <a:t>MSD</a:t>
            </a:r>
          </a:p>
          <a:p>
            <a:endParaRPr lang="de-DE" u="sng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1400" dirty="0">
                <a:latin typeface="Arial" pitchFamily="34" charset="0"/>
                <a:cs typeface="Arial" pitchFamily="34" charset="0"/>
              </a:rPr>
              <a:t>Unterricht</a:t>
            </a:r>
          </a:p>
          <a:p>
            <a:pPr algn="ctr"/>
            <a:r>
              <a:rPr lang="de-DE" sz="1400" dirty="0">
                <a:latin typeface="Arial" pitchFamily="34" charset="0"/>
                <a:cs typeface="Arial" pitchFamily="34" charset="0"/>
              </a:rPr>
              <a:t>Diagnostik</a:t>
            </a:r>
          </a:p>
          <a:p>
            <a:pPr algn="ctr"/>
            <a:r>
              <a:rPr lang="de-DE" sz="1400" dirty="0">
                <a:latin typeface="Arial" pitchFamily="34" charset="0"/>
                <a:cs typeface="Arial" pitchFamily="34" charset="0"/>
              </a:rPr>
              <a:t>Förderplanung</a:t>
            </a:r>
          </a:p>
          <a:p>
            <a:pPr algn="ctr"/>
            <a:r>
              <a:rPr lang="de-DE" sz="1400" dirty="0">
                <a:latin typeface="Arial" pitchFamily="34" charset="0"/>
                <a:cs typeface="Arial" pitchFamily="34" charset="0"/>
              </a:rPr>
              <a:t>Organisation</a:t>
            </a:r>
          </a:p>
          <a:p>
            <a:pPr algn="ctr"/>
            <a:r>
              <a:rPr lang="de-DE" sz="1400" dirty="0">
                <a:latin typeface="Arial" pitchFamily="34" charset="0"/>
                <a:cs typeface="Arial" pitchFamily="34" charset="0"/>
              </a:rPr>
              <a:t>Elternarbeit</a:t>
            </a:r>
          </a:p>
        </p:txBody>
      </p:sp>
      <p:cxnSp>
        <p:nvCxnSpPr>
          <p:cNvPr id="25" name="Gerade Verbindung mit Pfeil 24"/>
          <p:cNvCxnSpPr/>
          <p:nvPr/>
        </p:nvCxnSpPr>
        <p:spPr>
          <a:xfrm>
            <a:off x="1763688" y="6093296"/>
            <a:ext cx="334621" cy="231958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>
            <a:off x="3995936" y="5949280"/>
            <a:ext cx="0" cy="36004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 flipH="1">
            <a:off x="7260531" y="5945717"/>
            <a:ext cx="360040" cy="39488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/>
          <p:cNvSpPr txBox="1"/>
          <p:nvPr/>
        </p:nvSpPr>
        <p:spPr>
          <a:xfrm>
            <a:off x="1884218" y="6321958"/>
            <a:ext cx="6012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Arial Rounded MT Bold" pitchFamily="34" charset="0"/>
              </a:rPr>
              <a:t>Kommunikation – Beurteilung – Entscheidung</a:t>
            </a:r>
          </a:p>
        </p:txBody>
      </p:sp>
      <p:grpSp>
        <p:nvGrpSpPr>
          <p:cNvPr id="35" name="Gruppieren 34"/>
          <p:cNvGrpSpPr/>
          <p:nvPr/>
        </p:nvGrpSpPr>
        <p:grpSpPr>
          <a:xfrm>
            <a:off x="1450237" y="2816099"/>
            <a:ext cx="6327340" cy="540893"/>
            <a:chOff x="1450237" y="2816099"/>
            <a:chExt cx="6327340" cy="540893"/>
          </a:xfrm>
        </p:grpSpPr>
        <p:sp>
          <p:nvSpPr>
            <p:cNvPr id="20" name="Pfeil nach oben und unten 19"/>
            <p:cNvSpPr/>
            <p:nvPr/>
          </p:nvSpPr>
          <p:spPr>
            <a:xfrm>
              <a:off x="1450237" y="2816099"/>
              <a:ext cx="360040" cy="540893"/>
            </a:xfrm>
            <a:prstGeom prst="upDownArrow">
              <a:avLst/>
            </a:prstGeom>
            <a:solidFill>
              <a:srgbClr val="FFFF0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" name="Pfeil nach oben und unten 30"/>
            <p:cNvSpPr/>
            <p:nvPr/>
          </p:nvSpPr>
          <p:spPr>
            <a:xfrm>
              <a:off x="3599892" y="2816099"/>
              <a:ext cx="360040" cy="540893"/>
            </a:xfrm>
            <a:prstGeom prst="upDownArrow">
              <a:avLst/>
            </a:prstGeom>
            <a:solidFill>
              <a:srgbClr val="FFFF0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" name="Pfeil nach oben und unten 31"/>
            <p:cNvSpPr/>
            <p:nvPr/>
          </p:nvSpPr>
          <p:spPr>
            <a:xfrm>
              <a:off x="5482863" y="2816099"/>
              <a:ext cx="360040" cy="540893"/>
            </a:xfrm>
            <a:prstGeom prst="upDownArrow">
              <a:avLst/>
            </a:prstGeom>
            <a:solidFill>
              <a:srgbClr val="FFFF0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" name="Pfeil nach oben und unten 32"/>
            <p:cNvSpPr/>
            <p:nvPr/>
          </p:nvSpPr>
          <p:spPr>
            <a:xfrm>
              <a:off x="7417537" y="2816099"/>
              <a:ext cx="360040" cy="540893"/>
            </a:xfrm>
            <a:prstGeom prst="upDownArrow">
              <a:avLst/>
            </a:prstGeom>
            <a:solidFill>
              <a:srgbClr val="FFFF0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36" name="Foliennummernplatzhalt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4932040" y="4149080"/>
            <a:ext cx="18722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latin typeface="Arial" pitchFamily="34" charset="0"/>
                <a:cs typeface="Arial" pitchFamily="34" charset="0"/>
              </a:rPr>
              <a:t>Lehrkraft</a:t>
            </a:r>
          </a:p>
          <a:p>
            <a:pPr algn="ctr"/>
            <a:endParaRPr lang="de-DE" sz="1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1400" dirty="0">
                <a:latin typeface="Arial" pitchFamily="34" charset="0"/>
                <a:cs typeface="Arial" pitchFamily="34" charset="0"/>
              </a:rPr>
              <a:t>Unterricht</a:t>
            </a:r>
          </a:p>
          <a:p>
            <a:pPr algn="ctr"/>
            <a:r>
              <a:rPr lang="de-DE" sz="1400" dirty="0">
                <a:latin typeface="Arial" pitchFamily="34" charset="0"/>
                <a:cs typeface="Arial" pitchFamily="34" charset="0"/>
              </a:rPr>
              <a:t>Projekte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1187624" y="3429000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>
                <a:latin typeface="Arial" pitchFamily="34" charset="0"/>
                <a:cs typeface="Arial" pitchFamily="34" charset="0"/>
              </a:rPr>
              <a:t>Albert-Schweitzer-Mittelschule</a:t>
            </a:r>
          </a:p>
          <a:p>
            <a:pPr algn="ctr"/>
            <a:endParaRPr lang="de-D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Gerade Verbindung mit Pfeil 42"/>
          <p:cNvCxnSpPr/>
          <p:nvPr/>
        </p:nvCxnSpPr>
        <p:spPr>
          <a:xfrm>
            <a:off x="5940152" y="5949280"/>
            <a:ext cx="0" cy="36004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961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ensterinhalt horizontal verschieben 1"/>
          <p:cNvSpPr/>
          <p:nvPr/>
        </p:nvSpPr>
        <p:spPr>
          <a:xfrm>
            <a:off x="251520" y="308298"/>
            <a:ext cx="7848872" cy="92834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3) Zielgruppe</a:t>
            </a:r>
          </a:p>
        </p:txBody>
      </p:sp>
      <p:sp>
        <p:nvSpPr>
          <p:cNvPr id="4" name="Textfeld 2"/>
          <p:cNvSpPr txBox="1"/>
          <p:nvPr/>
        </p:nvSpPr>
        <p:spPr>
          <a:xfrm>
            <a:off x="415039" y="1268760"/>
            <a:ext cx="8208912" cy="7032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b="1" dirty="0">
                <a:latin typeface="Arial" pitchFamily="34" charset="0"/>
                <a:cs typeface="Arial" pitchFamily="34" charset="0"/>
              </a:rPr>
              <a:t>Schülerinnen und Schüler, die …</a:t>
            </a:r>
          </a:p>
          <a:p>
            <a:endParaRPr lang="de-DE" sz="2000" dirty="0"/>
          </a:p>
          <a:p>
            <a:pPr marL="457200" indent="-457200"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… einen sonderpädagogischen Förderbedarf im emotional-sozialen Bereich aufweisen (ab der 7. Jahrgangsstufe).</a:t>
            </a:r>
          </a:p>
          <a:p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… einen besonderen pädagogischen Förderbedarf</a:t>
            </a:r>
            <a:r>
              <a:rPr lang="de-DE" sz="2000" baseline="300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>
                <a:latin typeface="Arial" pitchFamily="34" charset="0"/>
                <a:cs typeface="Arial" pitchFamily="34" charset="0"/>
              </a:rPr>
              <a:t>im Bereich Lernen haben (ab der 7. Jahrgangsstufe). </a:t>
            </a:r>
          </a:p>
          <a:p>
            <a:pPr marL="457200" indent="-457200"/>
            <a:r>
              <a:rPr lang="de-DE" sz="20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… traumatisiert sind.</a:t>
            </a:r>
          </a:p>
          <a:p>
            <a:pPr marL="457200" indent="-457200">
              <a:buBlip>
                <a:blip r:embed="rId2"/>
              </a:buBlip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… in ihrer aktuellen Situation den Anforderungen der allgemein- bildenden Schulen nicht gewachsen und deren schulische Entwicklungen sowie soziale Teilhabe akut gefährdet sind.</a:t>
            </a:r>
          </a:p>
          <a:p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… deren familiäre Situation einem schulischen Weiterkommen nicht zuträglich ist.</a:t>
            </a:r>
          </a:p>
          <a:p>
            <a:pPr marL="457200" indent="-457200">
              <a:buFont typeface="Wingdings" pitchFamily="2" charset="2"/>
              <a:buChar char="§"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de-DE" sz="2000" dirty="0">
              <a:latin typeface="Arial" pitchFamily="34" charset="0"/>
              <a:cs typeface="Arial" pitchFamily="34" charset="0"/>
            </a:endParaRPr>
          </a:p>
          <a:p>
            <a:endParaRPr lang="de-DE" sz="2400" dirty="0"/>
          </a:p>
          <a:p>
            <a:pPr marL="457200" indent="-457200"/>
            <a:endParaRPr lang="de-DE" sz="1000" dirty="0"/>
          </a:p>
          <a:p>
            <a:endParaRPr lang="de-DE" sz="9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58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ensterinhalt horizontal verschieben 1"/>
          <p:cNvSpPr/>
          <p:nvPr/>
        </p:nvSpPr>
        <p:spPr>
          <a:xfrm>
            <a:off x="251520" y="308298"/>
            <a:ext cx="7848872" cy="92834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4) Ziele</a:t>
            </a:r>
          </a:p>
        </p:txBody>
      </p:sp>
      <p:sp>
        <p:nvSpPr>
          <p:cNvPr id="4" name="Textfeld 2"/>
          <p:cNvSpPr txBox="1"/>
          <p:nvPr/>
        </p:nvSpPr>
        <p:spPr>
          <a:xfrm>
            <a:off x="467544" y="1256897"/>
            <a:ext cx="8208912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2800" dirty="0"/>
          </a:p>
          <a:p>
            <a:pPr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 Integration in den Schulalltag der Mittelschule</a:t>
            </a:r>
          </a:p>
          <a:p>
            <a:pPr>
              <a:buFont typeface="Wingdings" pitchFamily="2" charset="2"/>
              <a:buChar char="§"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 Stärkung des Selbstwertgefühls</a:t>
            </a:r>
          </a:p>
          <a:p>
            <a:pPr>
              <a:buFont typeface="Wingdings" pitchFamily="2" charset="2"/>
              <a:buChar char="§"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 Aufbau sozialer Kompetenz –  Vermittlung von Handlungsalternativen</a:t>
            </a:r>
          </a:p>
          <a:p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 Aufbau fachlicher Kompetenz</a:t>
            </a:r>
          </a:p>
          <a:p>
            <a:pPr>
              <a:buFont typeface="Wingdings" pitchFamily="2" charset="2"/>
              <a:buChar char="§"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 Integration in den Arbeitsmarkt</a:t>
            </a:r>
          </a:p>
          <a:p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 Erwerb eines Schulabschlusses</a:t>
            </a:r>
          </a:p>
          <a:p>
            <a:pPr>
              <a:buFont typeface="Wingdings" pitchFamily="2" charset="2"/>
              <a:buChar char="§"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 Rückführung/ Teilintegration in die Regelklasse</a:t>
            </a:r>
          </a:p>
          <a:p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endParaRPr lang="de-DE" sz="2800" dirty="0"/>
          </a:p>
          <a:p>
            <a:pPr>
              <a:buFontTx/>
              <a:buChar char="-"/>
            </a:pPr>
            <a:endParaRPr lang="de-DE" sz="2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002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ensterinhalt horizontal verschieben 1"/>
          <p:cNvSpPr/>
          <p:nvPr/>
        </p:nvSpPr>
        <p:spPr>
          <a:xfrm>
            <a:off x="251520" y="308298"/>
            <a:ext cx="7848872" cy="92834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5) Aufnahmekriterien</a:t>
            </a:r>
          </a:p>
        </p:txBody>
      </p:sp>
      <p:sp>
        <p:nvSpPr>
          <p:cNvPr id="4" name="Textfeld 2"/>
          <p:cNvSpPr txBox="1"/>
          <p:nvPr/>
        </p:nvSpPr>
        <p:spPr>
          <a:xfrm>
            <a:off x="467544" y="1612532"/>
            <a:ext cx="8208912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 die schulische Feststellung eines umfassenden und hohen</a:t>
            </a:r>
          </a:p>
          <a:p>
            <a:pPr algn="just"/>
            <a:r>
              <a:rPr lang="de-DE" sz="2000" dirty="0">
                <a:latin typeface="Arial" pitchFamily="34" charset="0"/>
                <a:cs typeface="Arial" pitchFamily="34" charset="0"/>
              </a:rPr>
              <a:t>   Förderbedarfs im Förderschwerpunkt soziale und emotionale</a:t>
            </a:r>
          </a:p>
          <a:p>
            <a:pPr algn="just"/>
            <a:r>
              <a:rPr lang="de-DE" sz="2000" dirty="0">
                <a:latin typeface="Arial" pitchFamily="34" charset="0"/>
                <a:cs typeface="Arial" pitchFamily="34" charset="0"/>
              </a:rPr>
              <a:t>   Entwicklung (§9 Abs. 2 Satz 3 VSO-F)</a:t>
            </a:r>
          </a:p>
          <a:p>
            <a:pPr algn="just"/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 die jugendhilferechtliche Feststellung des Vorliegens der </a:t>
            </a:r>
          </a:p>
          <a:p>
            <a:pPr algn="just"/>
            <a:r>
              <a:rPr lang="de-DE" sz="2000" dirty="0">
                <a:latin typeface="Arial" pitchFamily="34" charset="0"/>
                <a:cs typeface="Arial" pitchFamily="34" charset="0"/>
              </a:rPr>
              <a:t>  Voraussetzungen für eine Hilfe zur Erziehung nach §§ 27, 32SGB VIII</a:t>
            </a:r>
          </a:p>
          <a:p>
            <a:pPr algn="just"/>
            <a:r>
              <a:rPr lang="de-DE" sz="2000" dirty="0">
                <a:latin typeface="Arial" pitchFamily="34" charset="0"/>
                <a:cs typeface="Arial" pitchFamily="34" charset="0"/>
              </a:rPr>
              <a:t>   bzw. eine Eingliederungshilfe nach § 35a SGB VIII durch die Stadt</a:t>
            </a:r>
          </a:p>
          <a:p>
            <a:pPr algn="just"/>
            <a:r>
              <a:rPr lang="de-DE" sz="2000" dirty="0">
                <a:latin typeface="Arial" pitchFamily="34" charset="0"/>
                <a:cs typeface="Arial" pitchFamily="34" charset="0"/>
              </a:rPr>
              <a:t>   bzw. den Landkreis Schweinfurt</a:t>
            </a:r>
          </a:p>
          <a:p>
            <a:pPr algn="just"/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 die Zustimmung der Fachkommission</a:t>
            </a:r>
          </a:p>
          <a:p>
            <a:pPr algn="just">
              <a:buFont typeface="Wingdings" pitchFamily="2" charset="2"/>
              <a:buChar char="§"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 die Zustimmung der Eltern</a:t>
            </a:r>
          </a:p>
          <a:p>
            <a:pPr>
              <a:buFont typeface="Courier New" pitchFamily="49" charset="0"/>
              <a:buChar char="o"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endParaRPr lang="de-DE" sz="2800" dirty="0"/>
          </a:p>
          <a:p>
            <a:pPr>
              <a:buFontTx/>
              <a:buChar char="-"/>
            </a:pPr>
            <a:endParaRPr lang="de-DE" sz="2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002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ensterinhalt horizontal verschieben 3"/>
          <p:cNvSpPr/>
          <p:nvPr/>
        </p:nvSpPr>
        <p:spPr>
          <a:xfrm>
            <a:off x="251520" y="308298"/>
            <a:ext cx="7848872" cy="92834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6) Aufnahme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8</a:t>
            </a:fld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70" y="1237762"/>
            <a:ext cx="7858125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eck 1"/>
          <p:cNvSpPr/>
          <p:nvPr/>
        </p:nvSpPr>
        <p:spPr>
          <a:xfrm>
            <a:off x="3347864" y="3861048"/>
            <a:ext cx="79208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/>
              <a:t>Albert – Schweitzer MS</a:t>
            </a:r>
          </a:p>
        </p:txBody>
      </p:sp>
      <p:sp>
        <p:nvSpPr>
          <p:cNvPr id="7" name="Rechteck 6"/>
          <p:cNvSpPr/>
          <p:nvPr/>
        </p:nvSpPr>
        <p:spPr>
          <a:xfrm>
            <a:off x="4283968" y="3861048"/>
            <a:ext cx="72008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 err="1"/>
              <a:t>JaS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366799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ensterinhalt horizontal verschieben 3"/>
          <p:cNvSpPr/>
          <p:nvPr/>
        </p:nvSpPr>
        <p:spPr>
          <a:xfrm>
            <a:off x="251520" y="308298"/>
            <a:ext cx="7848872" cy="928340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7) Grenzen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899592" y="1196752"/>
            <a:ext cx="705678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/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171450" indent="-171450"/>
            <a:r>
              <a:rPr lang="de-DE" sz="2800" dirty="0">
                <a:latin typeface="Arial" pitchFamily="34" charset="0"/>
                <a:cs typeface="Arial" pitchFamily="34" charset="0"/>
              </a:rPr>
              <a:t>  Die Maßnahme kann beendet werden, bei…</a:t>
            </a:r>
            <a:r>
              <a:rPr lang="de-DE" sz="2800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</a:t>
            </a:r>
            <a:endParaRPr lang="de-DE" sz="2800" dirty="0">
              <a:latin typeface="Arial" pitchFamily="34" charset="0"/>
              <a:cs typeface="Arial" pitchFamily="34" charset="0"/>
            </a:endParaRPr>
          </a:p>
          <a:p>
            <a:pPr marL="171450" indent="-171450"/>
            <a:endParaRPr lang="de-DE" sz="2800" dirty="0">
              <a:latin typeface="Arial" pitchFamily="34" charset="0"/>
              <a:cs typeface="Arial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   extremer Selbstgefährdung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   extremer Fremdgefährdung</a:t>
            </a:r>
          </a:p>
          <a:p>
            <a:pPr marL="171450" indent="-171450">
              <a:lnSpc>
                <a:spcPct val="150000"/>
              </a:lnSpc>
            </a:pPr>
            <a:r>
              <a:rPr lang="de-DE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  regelmäßiger oder langandauernder…</a:t>
            </a: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171450" indent="-171450">
              <a:lnSpc>
                <a:spcPct val="150000"/>
              </a:lnSpc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		…Verweigerung grundlegender Anordnungen</a:t>
            </a:r>
          </a:p>
          <a:p>
            <a:pPr marL="171450" indent="-171450">
              <a:lnSpc>
                <a:spcPct val="150000"/>
              </a:lnSpc>
            </a:pPr>
            <a:r>
              <a:rPr lang="de-DE" sz="2000" dirty="0">
                <a:latin typeface="Arial" pitchFamily="34" charset="0"/>
                <a:cs typeface="Arial" pitchFamily="34" charset="0"/>
              </a:rPr>
              <a:t>		 …Mitarbeitsverweigerung</a:t>
            </a:r>
          </a:p>
          <a:p>
            <a:pPr>
              <a:lnSpc>
                <a:spcPct val="150000"/>
              </a:lnSpc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171450" indent="-171450"/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C05-8772-4B75-9BEF-C4CD3D3A9FC7}" type="slidenum">
              <a:rPr lang="de-DE" smtClean="0"/>
              <a:pPr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799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1001</Words>
  <Application>Microsoft Office PowerPoint</Application>
  <PresentationFormat>Bildschirmpräsentation (4:3)</PresentationFormat>
  <Paragraphs>328</Paragraphs>
  <Slides>23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30" baseType="lpstr">
      <vt:lpstr>Arial</vt:lpstr>
      <vt:lpstr>Arial Rounded MT Bold</vt:lpstr>
      <vt:lpstr>Calibri</vt:lpstr>
      <vt:lpstr>Courier New</vt:lpstr>
      <vt:lpstr>Symbol</vt:lpstr>
      <vt:lpstr>Wingdings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10) Stundenplan - Schüler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Frieden-Mittelschule</dc:creator>
  <cp:lastModifiedBy>install, snv3</cp:lastModifiedBy>
  <cp:revision>259</cp:revision>
  <dcterms:created xsi:type="dcterms:W3CDTF">2012-10-26T18:25:31Z</dcterms:created>
  <dcterms:modified xsi:type="dcterms:W3CDTF">2025-05-14T06:54:19Z</dcterms:modified>
</cp:coreProperties>
</file>